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382" r:id="rId2"/>
    <p:sldId id="280" r:id="rId3"/>
    <p:sldId id="331" r:id="rId4"/>
    <p:sldId id="257" r:id="rId5"/>
    <p:sldId id="258" r:id="rId6"/>
    <p:sldId id="261" r:id="rId7"/>
    <p:sldId id="263" r:id="rId8"/>
    <p:sldId id="278" r:id="rId9"/>
    <p:sldId id="383" r:id="rId10"/>
    <p:sldId id="289" r:id="rId11"/>
    <p:sldId id="277" r:id="rId12"/>
    <p:sldId id="307" r:id="rId13"/>
    <p:sldId id="265" r:id="rId14"/>
    <p:sldId id="270" r:id="rId15"/>
    <p:sldId id="271" r:id="rId16"/>
    <p:sldId id="274" r:id="rId17"/>
    <p:sldId id="384" r:id="rId18"/>
    <p:sldId id="273" r:id="rId19"/>
    <p:sldId id="276" r:id="rId20"/>
    <p:sldId id="283" r:id="rId21"/>
    <p:sldId id="296" r:id="rId22"/>
    <p:sldId id="427" r:id="rId23"/>
    <p:sldId id="305" r:id="rId24"/>
    <p:sldId id="428" r:id="rId25"/>
    <p:sldId id="281" r:id="rId26"/>
    <p:sldId id="369" r:id="rId27"/>
    <p:sldId id="429" r:id="rId28"/>
    <p:sldId id="284" r:id="rId29"/>
    <p:sldId id="313" r:id="rId30"/>
    <p:sldId id="285" r:id="rId31"/>
    <p:sldId id="295" r:id="rId32"/>
    <p:sldId id="433" r:id="rId33"/>
    <p:sldId id="288" r:id="rId34"/>
    <p:sldId id="330" r:id="rId35"/>
    <p:sldId id="432" r:id="rId36"/>
    <p:sldId id="445" r:id="rId37"/>
    <p:sldId id="377" r:id="rId38"/>
    <p:sldId id="430" r:id="rId39"/>
    <p:sldId id="434" r:id="rId40"/>
    <p:sldId id="431" r:id="rId41"/>
    <p:sldId id="435" r:id="rId42"/>
    <p:sldId id="444" r:id="rId43"/>
    <p:sldId id="438" r:id="rId44"/>
    <p:sldId id="439" r:id="rId45"/>
    <p:sldId id="436" r:id="rId46"/>
    <p:sldId id="440" r:id="rId47"/>
    <p:sldId id="437" r:id="rId48"/>
    <p:sldId id="441" r:id="rId49"/>
    <p:sldId id="308" r:id="rId50"/>
    <p:sldId id="442" r:id="rId51"/>
    <p:sldId id="443" r:id="rId52"/>
    <p:sldId id="309" r:id="rId53"/>
    <p:sldId id="375" r:id="rId54"/>
    <p:sldId id="363" r:id="rId55"/>
    <p:sldId id="364" r:id="rId56"/>
    <p:sldId id="311" r:id="rId57"/>
    <p:sldId id="310" r:id="rId58"/>
    <p:sldId id="329" r:id="rId59"/>
    <p:sldId id="286" r:id="rId60"/>
    <p:sldId id="314" r:id="rId61"/>
    <p:sldId id="291" r:id="rId62"/>
    <p:sldId id="292" r:id="rId63"/>
    <p:sldId id="293" r:id="rId64"/>
    <p:sldId id="290" r:id="rId65"/>
    <p:sldId id="332" r:id="rId66"/>
    <p:sldId id="333" r:id="rId67"/>
    <p:sldId id="335" r:id="rId68"/>
    <p:sldId id="336" r:id="rId69"/>
    <p:sldId id="337" r:id="rId70"/>
    <p:sldId id="338" r:id="rId71"/>
    <p:sldId id="334" r:id="rId72"/>
    <p:sldId id="340" r:id="rId73"/>
    <p:sldId id="341" r:id="rId74"/>
    <p:sldId id="342" r:id="rId75"/>
    <p:sldId id="344" r:id="rId76"/>
    <p:sldId id="345" r:id="rId77"/>
    <p:sldId id="379" r:id="rId78"/>
    <p:sldId id="318" r:id="rId79"/>
    <p:sldId id="320" r:id="rId80"/>
    <p:sldId id="346" r:id="rId81"/>
    <p:sldId id="347" r:id="rId82"/>
    <p:sldId id="316" r:id="rId83"/>
    <p:sldId id="298" r:id="rId84"/>
    <p:sldId id="348" r:id="rId85"/>
    <p:sldId id="349" r:id="rId86"/>
    <p:sldId id="323" r:id="rId87"/>
    <p:sldId id="378" r:id="rId88"/>
    <p:sldId id="300" r:id="rId89"/>
    <p:sldId id="301" r:id="rId90"/>
    <p:sldId id="302" r:id="rId91"/>
    <p:sldId id="303" r:id="rId92"/>
    <p:sldId id="324" r:id="rId93"/>
    <p:sldId id="351" r:id="rId94"/>
    <p:sldId id="325" r:id="rId95"/>
    <p:sldId id="352" r:id="rId96"/>
    <p:sldId id="353" r:id="rId97"/>
    <p:sldId id="380" r:id="rId98"/>
    <p:sldId id="326" r:id="rId99"/>
    <p:sldId id="327" r:id="rId100"/>
    <p:sldId id="355" r:id="rId101"/>
    <p:sldId id="328" r:id="rId102"/>
    <p:sldId id="356" r:id="rId103"/>
    <p:sldId id="357" r:id="rId104"/>
    <p:sldId id="358" r:id="rId105"/>
    <p:sldId id="368" r:id="rId106"/>
    <p:sldId id="360" r:id="rId107"/>
    <p:sldId id="361" r:id="rId108"/>
    <p:sldId id="306" r:id="rId109"/>
    <p:sldId id="362" r:id="rId110"/>
    <p:sldId id="372" r:id="rId111"/>
    <p:sldId id="367" r:id="rId112"/>
    <p:sldId id="366" r:id="rId113"/>
    <p:sldId id="370" r:id="rId114"/>
    <p:sldId id="371" r:id="rId115"/>
    <p:sldId id="381" r:id="rId116"/>
    <p:sldId id="373" r:id="rId117"/>
    <p:sldId id="374" r:id="rId118"/>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101" d="100"/>
          <a:sy n="101" d="100"/>
        </p:scale>
        <p:origin x="138" y="19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323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2020/11/19</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1843106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2212341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339727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135487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1259373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901515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50820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362644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442716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2094225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2416082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a:t>
            </a:fld>
            <a:endParaRPr kumimoji="1" lang="ja-JP" altLang="en-US"/>
          </a:p>
        </p:txBody>
      </p:sp>
    </p:spTree>
    <p:extLst>
      <p:ext uri="{BB962C8B-B14F-4D97-AF65-F5344CB8AC3E}">
        <p14:creationId xmlns:p14="http://schemas.microsoft.com/office/powerpoint/2010/main" val="2429044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652925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2013660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2110142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1054550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1873139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23808024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548009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2366404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21041788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292944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643388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1354142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95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483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89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903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90</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92</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429040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1099721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41641567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3144080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1827176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42693780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19229846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39231325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1940578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4908137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30670468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26019499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3345645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21822328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34877639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35561606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38255146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13325089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2366801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2020/11/19</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kaopiz.com/ja-news-cross-platform-framework-flutter-vs-react-nativ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reactnative.de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reactnavigation.org/docs/stack-navigator"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reactnavigation.org/docs/drawer-navigator" TargetMode="External"/><Relationship Id="rId4" Type="http://schemas.openxmlformats.org/officeDocument/2006/relationships/hyperlink" Target="https://reactnavigation.org/docs/bottom-tab-navigato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fintan.jp/?p=5950"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fintan.j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3.png"/><Relationship Id="rId4" Type="http://schemas.openxmlformats.org/officeDocument/2006/relationships/image" Target="../media/image4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07816B6-07F1-482C-9625-C0814F601409}"/>
              </a:ext>
            </a:extLst>
          </p:cNvPr>
          <p:cNvPicPr>
            <a:picLocks noChangeAspect="1"/>
          </p:cNvPicPr>
          <p:nvPr/>
        </p:nvPicPr>
        <p:blipFill rotWithShape="1">
          <a:blip r:embed="rId2">
            <a:extLst>
              <a:ext uri="{28A0092B-C50C-407E-A947-70E740481C1C}">
                <a14:useLocalDpi xmlns:a14="http://schemas.microsoft.com/office/drawing/2010/main" val="0"/>
              </a:ext>
            </a:extLst>
          </a:blip>
          <a:srcRect t="8299" b="16679"/>
          <a:stretch/>
        </p:blipFill>
        <p:spPr>
          <a:xfrm>
            <a:off x="-1" y="0"/>
            <a:ext cx="12192001"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98854" y="900000"/>
            <a:ext cx="11998411" cy="4796492"/>
          </a:xfrm>
          <a:prstGeom prst="rect">
            <a:avLst/>
          </a:prstGeom>
          <a:noFill/>
          <a:ln>
            <a:noFill/>
          </a:ln>
          <a:effectLst/>
        </p:spPr>
        <p:txBody>
          <a:bodyPr wrap="square" tIns="360000" bIns="360000" rtlCol="0" anchor="ctr">
            <a:noAutofit/>
          </a:bodyPr>
          <a:lstStyle/>
          <a:p>
            <a:pPr algn="ctr"/>
            <a:r>
              <a:rPr lang="en-US" altLang="ja-JP" sz="16000" b="1" spc="-600">
                <a:solidFill>
                  <a:srgbClr val="FF0066"/>
                </a:solidFill>
                <a:latin typeface="Meiryo UI" panose="020B0604030504040204" pitchFamily="50" charset="-128"/>
                <a:ea typeface="Meiryo UI" panose="020B0604030504040204" pitchFamily="50" charset="-128"/>
              </a:rPr>
              <a:t>Mobile</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676903" y="4363521"/>
            <a:ext cx="11517551" cy="1030347"/>
          </a:xfrm>
          <a:prstGeom prst="rect">
            <a:avLst/>
          </a:prstGeom>
          <a:noFill/>
        </p:spPr>
        <p:txBody>
          <a:bodyPr wrap="square" rtlCol="0">
            <a:spAutoFit/>
          </a:bodyPr>
          <a:lstStyle/>
          <a:p>
            <a:pPr>
              <a:lnSpc>
                <a:spcPts val="2400"/>
              </a:lnSpc>
            </a:pPr>
            <a:r>
              <a:rPr kumimoji="1" lang="en-US" altLang="ja-JP" sz="3600">
                <a:latin typeface="Meiryo UI" panose="020B0604030504040204" pitchFamily="50" charset="-128"/>
                <a:ea typeface="Meiryo UI" panose="020B0604030504040204" pitchFamily="50" charset="-128"/>
              </a:rPr>
              <a:t>React</a:t>
            </a:r>
            <a:r>
              <a:rPr kumimoji="1" lang="ja-JP" altLang="en-US" sz="3600">
                <a:latin typeface="Meiryo UI" panose="020B0604030504040204" pitchFamily="50" charset="-128"/>
                <a:ea typeface="Meiryo UI" panose="020B0604030504040204" pitchFamily="50" charset="-128"/>
              </a:rPr>
              <a:t> </a:t>
            </a:r>
            <a:r>
              <a:rPr kumimoji="1" lang="en-US" altLang="ja-JP" sz="3600">
                <a:latin typeface="Meiryo UI" panose="020B0604030504040204" pitchFamily="50" charset="-128"/>
                <a:ea typeface="Meiryo UI" panose="020B0604030504040204" pitchFamily="50" charset="-128"/>
              </a:rPr>
              <a:t>Native</a:t>
            </a:r>
          </a:p>
          <a:p>
            <a:pPr>
              <a:lnSpc>
                <a:spcPts val="2400"/>
              </a:lnSpc>
            </a:pPr>
            <a:r>
              <a:rPr kumimoji="1" lang="ja-JP" altLang="en-US" sz="3600">
                <a:latin typeface="Meiryo UI" panose="020B0604030504040204" pitchFamily="50" charset="-128"/>
                <a:ea typeface="Meiryo UI" panose="020B0604030504040204" pitchFamily="50" charset="-128"/>
              </a:rPr>
              <a:t>　　　　　　　　　　＜　　</a:t>
            </a:r>
            <a:r>
              <a:rPr kumimoji="1" lang="ja-JP" altLang="en-US" sz="3600">
                <a:highlight>
                  <a:srgbClr val="FFFF00"/>
                </a:highlight>
                <a:latin typeface="Meiryo UI" panose="020B0604030504040204" pitchFamily="50" charset="-128"/>
                <a:ea typeface="Meiryo UI" panose="020B0604030504040204" pitchFamily="50" charset="-128"/>
              </a:rPr>
              <a:t>モバイルアプリの作り方　　⇒</a:t>
            </a:r>
            <a:r>
              <a:rPr kumimoji="1" lang="en-US" altLang="ja-JP" sz="3600">
                <a:highlight>
                  <a:srgbClr val="FFFF00"/>
                </a:highlight>
                <a:latin typeface="Meiryo UI" panose="020B0604030504040204" pitchFamily="50" charset="-128"/>
                <a:ea typeface="Meiryo UI" panose="020B0604030504040204" pitchFamily="50" charset="-128"/>
              </a:rPr>
              <a:t>	</a:t>
            </a:r>
            <a:r>
              <a:rPr kumimoji="1" lang="ja-JP" altLang="en-US" sz="3600">
                <a:highlight>
                  <a:srgbClr val="FFFF00"/>
                </a:highlight>
                <a:latin typeface="Meiryo UI" panose="020B0604030504040204" pitchFamily="50" charset="-128"/>
                <a:ea typeface="Meiryo UI" panose="020B0604030504040204" pitchFamily="50" charset="-128"/>
              </a:rPr>
              <a:t>　体験</a:t>
            </a:r>
            <a:endParaRPr kumimoji="1" lang="en-US" altLang="ja-JP" sz="36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モバイルアプリの作り方を体験する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や</a:t>
            </a: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モバイルアプリの開発に必要となる技術要素をできるだけ多く体験できるように構成しています。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ja-JP" altLang="en-US" sz="2000">
                <a:highlight>
                  <a:srgbClr val="FFFF00"/>
                </a:highlight>
                <a:latin typeface="Meiryo UI" panose="020B0604030504040204" pitchFamily="50" charset="-128"/>
                <a:ea typeface="Meiryo UI" panose="020B0604030504040204" pitchFamily="50" charset="-128"/>
              </a:rPr>
              <a:t>モバイルアプリの作り方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からタイプすると時間がかかります。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実装済みのファイルがありますのでペーストしましょう。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en-US" altLang="ja-JP" sz="2000" err="1">
                <a:highlight>
                  <a:srgbClr val="FFFF00"/>
                </a:highlight>
                <a:latin typeface="Meiryo UI" panose="020B0604030504040204" pitchFamily="50" charset="-128"/>
                <a:ea typeface="Meiryo UI" panose="020B0604030504040204" pitchFamily="50" charset="-128"/>
              </a:rPr>
              <a:t>restapi</a:t>
            </a:r>
            <a:r>
              <a:rPr kumimoji="1" lang="en-US" altLang="ja-JP" sz="2000">
                <a:highlight>
                  <a:srgbClr val="FFFF00"/>
                </a:highlight>
                <a:latin typeface="Meiryo UI" panose="020B0604030504040204" pitchFamily="50" charset="-128"/>
                <a:ea typeface="Meiryo UI" panose="020B0604030504040204" pitchFamily="50" charset="-128"/>
              </a:rPr>
              <a:t>-</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/support/</a:t>
            </a:r>
            <a:r>
              <a:rPr kumimoji="1" lang="ja-JP" altLang="en-US" sz="2000">
                <a:highlight>
                  <a:srgbClr val="FFFF00"/>
                </a:highlight>
                <a:latin typeface="Meiryo UI" panose="020B0604030504040204" pitchFamily="50" charset="-128"/>
                <a:ea typeface="Meiryo UI" panose="020B0604030504040204" pitchFamily="50" charset="-128"/>
              </a:rPr>
              <a:t>ユーザコンテクスト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ja-JP" altLang="en-US" sz="2000">
                <a:latin typeface="Meiryo UI" panose="020B0604030504040204" pitchFamily="50" charset="-128"/>
                <a:ea typeface="Meiryo UI" panose="020B0604030504040204" pitchFamily="50" charset="-128"/>
              </a:rPr>
              <a:t>ディレクトリにコピーします。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UserContext.tsx</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Tree>
    <p:extLst>
      <p:ext uri="{BB962C8B-B14F-4D97-AF65-F5344CB8AC3E}">
        <p14:creationId xmlns:p14="http://schemas.microsoft.com/office/powerpoint/2010/main" val="35486981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UserContext.tsx</a:t>
            </a:r>
            <a:endParaRPr kumimoji="1" lang="ja-JP" altLang="en-US" sz="2800" b="1">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a:solidFill>
                  <a:schemeClr val="bg1"/>
                </a:solidFill>
                <a:latin typeface="Meiryo UI" panose="020B0604030504040204" pitchFamily="50" charset="-128"/>
                <a:ea typeface="Meiryo UI" panose="020B0604030504040204" pitchFamily="50" charset="-128"/>
              </a:rPr>
              <a:t>リーディング</a:t>
            </a:r>
            <a:endParaRPr kumimoji="1" lang="en-US" altLang="ja-JP" sz="200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a:t>
            </a:r>
            <a:r>
              <a:rPr lang="en-US" altLang="ja-JP" sz="900" b="0" err="1">
                <a:solidFill>
                  <a:srgbClr val="428226"/>
                </a:solidFill>
                <a:effectLst/>
                <a:latin typeface="Consolas" panose="020B0609020204030204" pitchFamily="49" charset="0"/>
              </a:rPr>
              <a:t>BackendService</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AccountConflictError</a:t>
            </a:r>
            <a:r>
              <a:rPr lang="en-US" altLang="ja-JP" sz="900" b="0">
                <a:solidFill>
                  <a:srgbClr val="1A1A1A"/>
                </a:solidFill>
                <a:effectLst/>
                <a:latin typeface="Consolas" panose="020B0609020204030204" pitchFamily="49" charset="0"/>
              </a:rPr>
              <a:t> {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signup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AccountConflictError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React</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err="1">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React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signup:</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ja-JP" altLang="en-US" sz="900">
                <a:solidFill>
                  <a:srgbClr val="1A1A1A"/>
                </a:solidFill>
                <a:latin typeface="Consolas" panose="020B0609020204030204" pitchFamily="49" charset="0"/>
              </a:rPr>
              <a:t> ・・・</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ja-JP" altLang="en-US" sz="900" b="0">
                <a:solidFill>
                  <a:srgbClr val="1A1A1A"/>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ja-JP" altLang="en-US" sz="900">
                <a:solidFill>
                  <a:srgbClr val="1A1A1A"/>
                </a:solidFill>
                <a:latin typeface="Consolas" panose="020B0609020204030204" pitchFamily="49" charset="0"/>
              </a:rPr>
              <a:t> ・・・ </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userName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isLoggedIn</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err="1">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err="1">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8314698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UserContext.tsx</a:t>
            </a:r>
            <a:endParaRPr kumimoji="1" lang="ja-JP" altLang="en-US" sz="2800" b="1">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a:solidFill>
                  <a:schemeClr val="bg1"/>
                </a:solidFill>
                <a:latin typeface="Meiryo UI" panose="020B0604030504040204" pitchFamily="50" charset="-128"/>
                <a:ea typeface="Meiryo UI" panose="020B0604030504040204" pitchFamily="50" charset="-128"/>
              </a:rPr>
              <a:t>リーディング</a:t>
            </a:r>
            <a:endParaRPr kumimoji="1" lang="en-US" altLang="ja-JP" sz="200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 </a:t>
            </a:r>
            <a:r>
              <a:rPr lang="en-US" altLang="ja-JP" sz="900" b="0" err="1">
                <a:solidFill>
                  <a:schemeClr val="bg1">
                    <a:lumMod val="65000"/>
                  </a:schemeClr>
                </a:solidFill>
                <a:effectLst/>
                <a:latin typeface="Consolas" panose="020B0609020204030204" pitchFamily="49" charset="0"/>
              </a:rPr>
              <a:t>useContext</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useState</a:t>
            </a:r>
            <a:r>
              <a:rPr lang="en-US" altLang="ja-JP" sz="900" b="0">
                <a:solidFill>
                  <a:schemeClr val="bg1">
                    <a:lumMod val="65000"/>
                  </a:schemeClr>
                </a:solidFill>
                <a:effectLst/>
                <a:latin typeface="Consolas" panose="020B0609020204030204" pitchFamily="49" charset="0"/>
              </a:rPr>
              <a:t> } from 'react';</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BackendService</a:t>
            </a:r>
            <a:r>
              <a:rPr lang="en-US" altLang="ja-JP" sz="900" b="0">
                <a:solidFill>
                  <a:schemeClr val="bg1">
                    <a:lumMod val="65000"/>
                  </a:schemeClr>
                </a:solidFill>
                <a:effectLst/>
                <a:latin typeface="Consolas" panose="020B0609020204030204" pitchFamily="49" charset="0"/>
              </a:rPr>
              <a:t> } from '../backend/</a:t>
            </a:r>
            <a:r>
              <a:rPr lang="en-US" altLang="ja-JP" sz="900" b="0" err="1">
                <a:solidFill>
                  <a:schemeClr val="bg1">
                    <a:lumMod val="65000"/>
                  </a:schemeClr>
                </a:solidFill>
                <a:effectLst/>
                <a:latin typeface="Consolas" panose="020B0609020204030204" pitchFamily="49" charset="0"/>
              </a:rPr>
              <a:t>BackendService</a:t>
            </a:r>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AccountConflictError</a:t>
            </a:r>
            <a:r>
              <a:rPr lang="en-US" altLang="ja-JP" sz="900" b="0">
                <a:solidFill>
                  <a:srgbClr val="1A1A1A"/>
                </a:solidFill>
                <a:effectLst/>
                <a:latin typeface="Consolas" panose="020B0609020204030204" pitchFamily="49" charset="0"/>
              </a:rPr>
              <a:t> {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signup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AccountConflictError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UserContext</a:t>
            </a:r>
            <a:r>
              <a:rPr lang="en-US" altLang="ja-JP" sz="900" b="0">
                <a:solidFill>
                  <a:schemeClr val="bg1">
                    <a:lumMod val="65000"/>
                  </a:schemeClr>
                </a:solidFill>
                <a:effectLst/>
                <a:latin typeface="Consolas" panose="020B0609020204030204" pitchFamily="49" charset="0"/>
              </a:rPr>
              <a:t> = </a:t>
            </a:r>
            <a:r>
              <a:rPr lang="en-US" altLang="ja-JP" sz="900" b="0" err="1">
                <a:solidFill>
                  <a:schemeClr val="bg1">
                    <a:lumMod val="65000"/>
                  </a:schemeClr>
                </a:solidFill>
                <a:effectLst/>
                <a:latin typeface="Consolas" panose="020B0609020204030204" pitchFamily="49" charset="0"/>
              </a:rPr>
              <a:t>React.createContext</a:t>
            </a:r>
            <a:r>
              <a:rPr lang="en-US" altLang="ja-JP" sz="900" b="0">
                <a:solidFill>
                  <a:schemeClr val="bg1">
                    <a:lumMod val="65000"/>
                  </a:schemeClr>
                </a:solidFill>
                <a:effectLst/>
                <a:latin typeface="Consolas" panose="020B0609020204030204" pitchFamily="49" charset="0"/>
              </a:rPr>
              <a:t>&lt;</a:t>
            </a:r>
            <a:r>
              <a:rPr lang="en-US" altLang="ja-JP" sz="900" b="0" err="1">
                <a:solidFill>
                  <a:schemeClr val="bg1">
                    <a:lumMod val="65000"/>
                  </a:schemeClr>
                </a:solidFill>
                <a:effectLst/>
                <a:latin typeface="Consolas" panose="020B0609020204030204" pitchFamily="49" charset="0"/>
              </a:rPr>
              <a:t>ContextValueType</a:t>
            </a:r>
            <a:r>
              <a:rPr lang="en-US" altLang="ja-JP" sz="900" b="0">
                <a:solidFill>
                  <a:schemeClr val="bg1">
                    <a:lumMod val="65000"/>
                  </a:schemeClr>
                </a:solidFill>
                <a:effectLst/>
                <a:latin typeface="Consolas" panose="020B0609020204030204" pitchFamily="49" charset="0"/>
              </a:rPr>
              <a:t>&gt;({} as </a:t>
            </a:r>
            <a:r>
              <a:rPr lang="en-US" altLang="ja-JP" sz="900" b="0" err="1">
                <a:solidFill>
                  <a:schemeClr val="bg1">
                    <a:lumMod val="65000"/>
                  </a:schemeClr>
                </a:solidFill>
                <a:effectLst/>
                <a:latin typeface="Consolas" panose="020B0609020204030204" pitchFamily="49" charset="0"/>
              </a:rPr>
              <a:t>ContextValueType</a:t>
            </a:r>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useUserContext</a:t>
            </a:r>
            <a:r>
              <a:rPr lang="en-US" altLang="ja-JP" sz="900" b="0">
                <a:solidFill>
                  <a:schemeClr val="bg1">
                    <a:lumMod val="65000"/>
                  </a:schemeClr>
                </a:solidFill>
                <a:effectLst/>
                <a:latin typeface="Consolas" panose="020B0609020204030204" pitchFamily="49" charset="0"/>
              </a:rPr>
              <a:t> = () =&gt; </a:t>
            </a:r>
            <a:r>
              <a:rPr lang="en-US" altLang="ja-JP" sz="900" b="0" err="1">
                <a:solidFill>
                  <a:schemeClr val="bg1">
                    <a:lumMod val="65000"/>
                  </a:schemeClr>
                </a:solidFill>
                <a:effectLst/>
                <a:latin typeface="Consolas" panose="020B0609020204030204" pitchFamily="49" charset="0"/>
              </a:rPr>
              <a:t>useContext</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UserContext</a:t>
            </a:r>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UserContextProvider</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children }) =&gt; {</a:t>
            </a:r>
          </a:p>
          <a:p>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const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setUserName</a:t>
            </a:r>
            <a:r>
              <a:rPr lang="en-US" altLang="ja-JP" sz="900" b="0">
                <a:solidFill>
                  <a:schemeClr val="bg1">
                    <a:lumMod val="65000"/>
                  </a:schemeClr>
                </a:solidFill>
                <a:effectLst/>
                <a:latin typeface="Consolas" panose="020B0609020204030204" pitchFamily="49" charset="0"/>
              </a:rPr>
              <a:t>] = </a:t>
            </a:r>
            <a:r>
              <a:rPr lang="en-US" altLang="ja-JP" sz="900" b="0" err="1">
                <a:solidFill>
                  <a:schemeClr val="bg1">
                    <a:lumMod val="65000"/>
                  </a:schemeClr>
                </a:solidFill>
                <a:effectLst/>
                <a:latin typeface="Consolas" panose="020B0609020204030204" pitchFamily="49" charset="0"/>
              </a:rPr>
              <a:t>useState</a:t>
            </a:r>
            <a:r>
              <a:rPr lang="en-US" altLang="ja-JP" sz="900" b="0">
                <a:solidFill>
                  <a:schemeClr val="bg1">
                    <a:lumMod val="65000"/>
                  </a:schemeClr>
                </a:solidFill>
                <a:effectLst/>
                <a:latin typeface="Consolas" panose="020B0609020204030204" pitchFamily="49" charset="0"/>
              </a:rPr>
              <a:t>&lt;string&gt;('');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a:t>
            </a:r>
            <a:r>
              <a:rPr lang="en-US" altLang="ja-JP" sz="900" b="0" err="1">
                <a:solidFill>
                  <a:schemeClr val="bg1">
                    <a:lumMod val="65000"/>
                  </a:schemeClr>
                </a:solidFill>
                <a:effectLst/>
                <a:latin typeface="Consolas" panose="020B0609020204030204" pitchFamily="49" charset="0"/>
              </a:rPr>
              <a:t>contextValue</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ContextValueType</a:t>
            </a:r>
            <a:r>
              <a:rPr lang="en-US" altLang="ja-JP" sz="900" b="0">
                <a:solidFill>
                  <a:schemeClr val="bg1">
                    <a:lumMod val="65000"/>
                  </a:schemeClr>
                </a:solidFill>
                <a:effectLst/>
                <a:latin typeface="Consolas" panose="020B0609020204030204" pitchFamily="49" charset="0"/>
              </a:rPr>
              <a:t> = {</a:t>
            </a:r>
          </a:p>
          <a:p>
            <a:r>
              <a:rPr lang="en-US" altLang="ja-JP" sz="900" b="0">
                <a:solidFill>
                  <a:schemeClr val="bg1">
                    <a:lumMod val="65000"/>
                  </a:schemeClr>
                </a:solidFill>
                <a:effectLst/>
                <a:latin typeface="Consolas" panose="020B0609020204030204" pitchFamily="49" charset="0"/>
              </a:rPr>
              <a:t>    signup: async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password) =&gt; {</a:t>
            </a:r>
            <a:r>
              <a:rPr lang="ja-JP" altLang="en-US" sz="900">
                <a:solidFill>
                  <a:schemeClr val="bg1">
                    <a:lumMod val="65000"/>
                  </a:schemeClr>
                </a:solidFill>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login: async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password) =&gt; {</a:t>
            </a:r>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logout: async () =&gt; {</a:t>
            </a:r>
            <a:r>
              <a:rPr lang="ja-JP" altLang="en-US" sz="900">
                <a:solidFill>
                  <a:schemeClr val="bg1">
                    <a:lumMod val="65000"/>
                  </a:schemeClr>
                </a:solidFill>
                <a:latin typeface="Consolas" panose="020B0609020204030204" pitchFamily="49" charset="0"/>
              </a:rPr>
              <a:t> ・・・ </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isLoggedIn</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 ''</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a:t>
            </a:r>
            <a:r>
              <a:rPr lang="en-US" altLang="ja-JP" sz="900" b="0" err="1">
                <a:solidFill>
                  <a:schemeClr val="bg1">
                    <a:lumMod val="65000"/>
                  </a:schemeClr>
                </a:solidFill>
                <a:effectLst/>
                <a:latin typeface="Consolas" panose="020B0609020204030204" pitchFamily="49" charset="0"/>
              </a:rPr>
              <a:t>UserContext.Provider</a:t>
            </a:r>
            <a:r>
              <a:rPr lang="en-US" altLang="ja-JP" sz="900" b="0">
                <a:solidFill>
                  <a:schemeClr val="bg1">
                    <a:lumMod val="65000"/>
                  </a:schemeClr>
                </a:solidFill>
                <a:effectLst/>
                <a:latin typeface="Consolas" panose="020B0609020204030204" pitchFamily="49" charset="0"/>
              </a:rPr>
              <a:t> value={</a:t>
            </a:r>
            <a:r>
              <a:rPr lang="en-US" altLang="ja-JP" sz="900" b="0" err="1">
                <a:solidFill>
                  <a:schemeClr val="bg1">
                    <a:lumMod val="65000"/>
                  </a:schemeClr>
                </a:solidFill>
                <a:effectLst/>
                <a:latin typeface="Consolas" panose="020B0609020204030204" pitchFamily="49" charset="0"/>
              </a:rPr>
              <a:t>contextValue</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{children}</a:t>
            </a:r>
          </a:p>
          <a:p>
            <a:r>
              <a:rPr lang="en-US" altLang="ja-JP" sz="900" b="0">
                <a:solidFill>
                  <a:schemeClr val="bg1">
                    <a:lumMod val="65000"/>
                  </a:schemeClr>
                </a:solidFill>
                <a:effectLst/>
                <a:latin typeface="Consolas" panose="020B0609020204030204" pitchFamily="49" charset="0"/>
              </a:rPr>
              <a:t>    &lt;/</a:t>
            </a:r>
            <a:r>
              <a:rPr lang="en-US" altLang="ja-JP" sz="900" b="0" err="1">
                <a:solidFill>
                  <a:schemeClr val="bg1">
                    <a:lumMod val="65000"/>
                  </a:schemeClr>
                </a:solidFill>
                <a:effectLst/>
                <a:latin typeface="Consolas" panose="020B0609020204030204" pitchFamily="49" charset="0"/>
              </a:rPr>
              <a:t>UserContext.Provider</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
        <p:nvSpPr>
          <p:cNvPr id="14" name="テキスト ボックス 13">
            <a:extLst>
              <a:ext uri="{FF2B5EF4-FFF2-40B4-BE49-F238E27FC236}">
                <a16:creationId xmlns:a16="http://schemas.microsoft.com/office/drawing/2014/main" id="{F810A8C5-D595-463F-9B9E-D6DB35B6FBA8}"/>
              </a:ext>
            </a:extLst>
          </p:cNvPr>
          <p:cNvSpPr txBox="1"/>
          <p:nvPr/>
        </p:nvSpPr>
        <p:spPr>
          <a:xfrm>
            <a:off x="6675015" y="2031923"/>
            <a:ext cx="4803624"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ユーザコンテクストのインタフェースを定義します。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ユーザ登録時の重複エラー、ログイン時の認証失敗エラーの際に返すクラスも定義します。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7262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UserContext.tsx</a:t>
            </a:r>
            <a:endParaRPr kumimoji="1" lang="ja-JP" altLang="en-US" sz="2800" b="1">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a:solidFill>
                  <a:schemeClr val="bg1"/>
                </a:solidFill>
                <a:latin typeface="Meiryo UI" panose="020B0604030504040204" pitchFamily="50" charset="-128"/>
                <a:ea typeface="Meiryo UI" panose="020B0604030504040204" pitchFamily="50" charset="-128"/>
              </a:rPr>
              <a:t>リーディング</a:t>
            </a:r>
            <a:endParaRPr kumimoji="1" lang="en-US" altLang="ja-JP" sz="200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 </a:t>
            </a:r>
            <a:r>
              <a:rPr lang="en-US" altLang="ja-JP" sz="900" b="0" err="1">
                <a:solidFill>
                  <a:schemeClr val="bg1">
                    <a:lumMod val="65000"/>
                  </a:schemeClr>
                </a:solidFill>
                <a:effectLst/>
                <a:latin typeface="Consolas" panose="020B0609020204030204" pitchFamily="49" charset="0"/>
              </a:rPr>
              <a:t>useContext</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useState</a:t>
            </a:r>
            <a:r>
              <a:rPr lang="en-US" altLang="ja-JP" sz="900" b="0">
                <a:solidFill>
                  <a:schemeClr val="bg1">
                    <a:lumMod val="65000"/>
                  </a:schemeClr>
                </a:solidFill>
                <a:effectLst/>
                <a:latin typeface="Consolas" panose="020B0609020204030204" pitchFamily="49" charset="0"/>
              </a:rPr>
              <a:t> } from 'react';</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BackendService</a:t>
            </a:r>
            <a:r>
              <a:rPr lang="en-US" altLang="ja-JP" sz="900" b="0">
                <a:solidFill>
                  <a:schemeClr val="bg1">
                    <a:lumMod val="65000"/>
                  </a:schemeClr>
                </a:solidFill>
                <a:effectLst/>
                <a:latin typeface="Consolas" panose="020B0609020204030204" pitchFamily="49" charset="0"/>
              </a:rPr>
              <a:t> } from '../backend/</a:t>
            </a:r>
            <a:r>
              <a:rPr lang="en-US" altLang="ja-JP" sz="900" b="0" err="1">
                <a:solidFill>
                  <a:schemeClr val="bg1">
                    <a:lumMod val="65000"/>
                  </a:schemeClr>
                </a:solidFill>
                <a:effectLst/>
                <a:latin typeface="Consolas" panose="020B0609020204030204" pitchFamily="49" charset="0"/>
              </a:rPr>
              <a:t>BackendService</a:t>
            </a:r>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class </a:t>
            </a:r>
            <a:r>
              <a:rPr lang="en-US" altLang="ja-JP" sz="900" b="0" err="1">
                <a:solidFill>
                  <a:schemeClr val="bg1">
                    <a:lumMod val="65000"/>
                  </a:schemeClr>
                </a:solidFill>
                <a:effectLst/>
                <a:latin typeface="Consolas" panose="020B0609020204030204" pitchFamily="49" charset="0"/>
              </a:rPr>
              <a:t>AccountConflictError</a:t>
            </a:r>
            <a:r>
              <a:rPr lang="en-US" altLang="ja-JP" sz="900" b="0">
                <a:solidFill>
                  <a:schemeClr val="bg1">
                    <a:lumMod val="65000"/>
                  </a:schemeClr>
                </a:solidFill>
                <a:effectLst/>
                <a:latin typeface="Consolas" panose="020B0609020204030204" pitchFamily="49" charset="0"/>
              </a:rPr>
              <a:t> {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class </a:t>
            </a:r>
            <a:r>
              <a:rPr lang="en-US" altLang="ja-JP" sz="900" b="0" err="1">
                <a:solidFill>
                  <a:schemeClr val="bg1">
                    <a:lumMod val="65000"/>
                  </a:schemeClr>
                </a:solidFill>
                <a:effectLst/>
                <a:latin typeface="Consolas" panose="020B0609020204030204" pitchFamily="49" charset="0"/>
              </a:rPr>
              <a:t>AuthenticationFailedError</a:t>
            </a:r>
            <a:r>
              <a:rPr lang="en-US" altLang="ja-JP" sz="900" b="0">
                <a:solidFill>
                  <a:schemeClr val="bg1">
                    <a:lumMod val="65000"/>
                  </a:schemeClr>
                </a:solidFill>
                <a:effectLst/>
                <a:latin typeface="Consolas" panose="020B0609020204030204" pitchFamily="49" charset="0"/>
              </a:rPr>
              <a:t> {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interface </a:t>
            </a:r>
            <a:r>
              <a:rPr lang="en-US" altLang="ja-JP" sz="900" b="0" err="1">
                <a:solidFill>
                  <a:schemeClr val="bg1">
                    <a:lumMod val="65000"/>
                  </a:schemeClr>
                </a:solidFill>
                <a:effectLst/>
                <a:latin typeface="Consolas" panose="020B0609020204030204" pitchFamily="49" charset="0"/>
              </a:rPr>
              <a:t>ContextValueType</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signup: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string, password: string) =&gt; Promise&lt;void | </a:t>
            </a:r>
            <a:r>
              <a:rPr lang="en-US" altLang="ja-JP" sz="900" b="0" err="1">
                <a:solidFill>
                  <a:schemeClr val="bg1">
                    <a:lumMod val="65000"/>
                  </a:schemeClr>
                </a:solidFill>
                <a:effectLst/>
                <a:latin typeface="Consolas" panose="020B0609020204030204" pitchFamily="49" charset="0"/>
              </a:rPr>
              <a:t>AccountConflictError</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login: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string, password: string) =&gt; Promise&lt;void | </a:t>
            </a:r>
            <a:r>
              <a:rPr lang="en-US" altLang="ja-JP" sz="900" b="0" err="1">
                <a:solidFill>
                  <a:schemeClr val="bg1">
                    <a:lumMod val="65000"/>
                  </a:schemeClr>
                </a:solidFill>
                <a:effectLst/>
                <a:latin typeface="Consolas" panose="020B0609020204030204" pitchFamily="49" charset="0"/>
              </a:rPr>
              <a:t>AuthenticationFailedError</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logout: () =&gt; Promise&lt;void&gt;,</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string</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isLoggedIn</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boolean</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React</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err="1">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UserContextProvider</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children }) =&gt; {</a:t>
            </a:r>
          </a:p>
          <a:p>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const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setUserName</a:t>
            </a:r>
            <a:r>
              <a:rPr lang="en-US" altLang="ja-JP" sz="900" b="0">
                <a:solidFill>
                  <a:schemeClr val="bg1">
                    <a:lumMod val="65000"/>
                  </a:schemeClr>
                </a:solidFill>
                <a:effectLst/>
                <a:latin typeface="Consolas" panose="020B0609020204030204" pitchFamily="49" charset="0"/>
              </a:rPr>
              <a:t>] = </a:t>
            </a:r>
            <a:r>
              <a:rPr lang="en-US" altLang="ja-JP" sz="900" b="0" err="1">
                <a:solidFill>
                  <a:schemeClr val="bg1">
                    <a:lumMod val="65000"/>
                  </a:schemeClr>
                </a:solidFill>
                <a:effectLst/>
                <a:latin typeface="Consolas" panose="020B0609020204030204" pitchFamily="49" charset="0"/>
              </a:rPr>
              <a:t>useState</a:t>
            </a:r>
            <a:r>
              <a:rPr lang="en-US" altLang="ja-JP" sz="900" b="0">
                <a:solidFill>
                  <a:schemeClr val="bg1">
                    <a:lumMod val="65000"/>
                  </a:schemeClr>
                </a:solidFill>
                <a:effectLst/>
                <a:latin typeface="Consolas" panose="020B0609020204030204" pitchFamily="49" charset="0"/>
              </a:rPr>
              <a:t>&lt;string&gt;('');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a:t>
            </a:r>
            <a:r>
              <a:rPr lang="en-US" altLang="ja-JP" sz="900" b="0" err="1">
                <a:solidFill>
                  <a:schemeClr val="bg1">
                    <a:lumMod val="65000"/>
                  </a:schemeClr>
                </a:solidFill>
                <a:effectLst/>
                <a:latin typeface="Consolas" panose="020B0609020204030204" pitchFamily="49" charset="0"/>
              </a:rPr>
              <a:t>contextValue</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ContextValueType</a:t>
            </a:r>
            <a:r>
              <a:rPr lang="en-US" altLang="ja-JP" sz="900" b="0">
                <a:solidFill>
                  <a:schemeClr val="bg1">
                    <a:lumMod val="65000"/>
                  </a:schemeClr>
                </a:solidFill>
                <a:effectLst/>
                <a:latin typeface="Consolas" panose="020B0609020204030204" pitchFamily="49" charset="0"/>
              </a:rPr>
              <a:t> = {</a:t>
            </a:r>
          </a:p>
          <a:p>
            <a:r>
              <a:rPr lang="en-US" altLang="ja-JP" sz="900" b="0">
                <a:solidFill>
                  <a:schemeClr val="bg1">
                    <a:lumMod val="65000"/>
                  </a:schemeClr>
                </a:solidFill>
                <a:effectLst/>
                <a:latin typeface="Consolas" panose="020B0609020204030204" pitchFamily="49" charset="0"/>
              </a:rPr>
              <a:t>    signup: async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password) =&gt; {</a:t>
            </a:r>
            <a:r>
              <a:rPr lang="ja-JP" altLang="en-US" sz="900">
                <a:solidFill>
                  <a:schemeClr val="bg1">
                    <a:lumMod val="65000"/>
                  </a:schemeClr>
                </a:solidFill>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login: async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password) =&gt; {</a:t>
            </a:r>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logout: async () =&gt; {</a:t>
            </a:r>
            <a:r>
              <a:rPr lang="ja-JP" altLang="en-US" sz="900">
                <a:solidFill>
                  <a:schemeClr val="bg1">
                    <a:lumMod val="65000"/>
                  </a:schemeClr>
                </a:solidFill>
                <a:latin typeface="Consolas" panose="020B0609020204030204" pitchFamily="49" charset="0"/>
              </a:rPr>
              <a:t> ・・・ </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isLoggedIn</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 ''</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a:t>
            </a:r>
            <a:r>
              <a:rPr lang="en-US" altLang="ja-JP" sz="900" b="0" err="1">
                <a:solidFill>
                  <a:schemeClr val="bg1">
                    <a:lumMod val="65000"/>
                  </a:schemeClr>
                </a:solidFill>
                <a:effectLst/>
                <a:latin typeface="Consolas" panose="020B0609020204030204" pitchFamily="49" charset="0"/>
              </a:rPr>
              <a:t>UserContext.Provider</a:t>
            </a:r>
            <a:r>
              <a:rPr lang="en-US" altLang="ja-JP" sz="900" b="0">
                <a:solidFill>
                  <a:schemeClr val="bg1">
                    <a:lumMod val="65000"/>
                  </a:schemeClr>
                </a:solidFill>
                <a:effectLst/>
                <a:latin typeface="Consolas" panose="020B0609020204030204" pitchFamily="49" charset="0"/>
              </a:rPr>
              <a:t> value={</a:t>
            </a:r>
            <a:r>
              <a:rPr lang="en-US" altLang="ja-JP" sz="900" b="0" err="1">
                <a:solidFill>
                  <a:schemeClr val="bg1">
                    <a:lumMod val="65000"/>
                  </a:schemeClr>
                </a:solidFill>
                <a:effectLst/>
                <a:latin typeface="Consolas" panose="020B0609020204030204" pitchFamily="49" charset="0"/>
              </a:rPr>
              <a:t>contextValue</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{children}</a:t>
            </a:r>
          </a:p>
          <a:p>
            <a:r>
              <a:rPr lang="en-US" altLang="ja-JP" sz="900" b="0">
                <a:solidFill>
                  <a:schemeClr val="bg1">
                    <a:lumMod val="65000"/>
                  </a:schemeClr>
                </a:solidFill>
                <a:effectLst/>
                <a:latin typeface="Consolas" panose="020B0609020204030204" pitchFamily="49" charset="0"/>
              </a:rPr>
              <a:t>    &lt;/</a:t>
            </a:r>
            <a:r>
              <a:rPr lang="en-US" altLang="ja-JP" sz="900" b="0" err="1">
                <a:solidFill>
                  <a:schemeClr val="bg1">
                    <a:lumMod val="65000"/>
                  </a:schemeClr>
                </a:solidFill>
                <a:effectLst/>
                <a:latin typeface="Consolas" panose="020B0609020204030204" pitchFamily="49" charset="0"/>
              </a:rPr>
              <a:t>UserContext.Provider</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
        <p:nvSpPr>
          <p:cNvPr id="24" name="テキスト ボックス 23">
            <a:extLst>
              <a:ext uri="{FF2B5EF4-FFF2-40B4-BE49-F238E27FC236}">
                <a16:creationId xmlns:a16="http://schemas.microsoft.com/office/drawing/2014/main" id="{AF965A2C-BCB8-482A-B204-B797E509DB39}"/>
              </a:ext>
            </a:extLst>
          </p:cNvPr>
          <p:cNvSpPr txBox="1"/>
          <p:nvPr/>
        </p:nvSpPr>
        <p:spPr>
          <a:xfrm>
            <a:off x="6675013" y="3065118"/>
            <a:ext cx="2731633"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ユーザコンテクストを作成します。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D79A2A9-6F27-4FA7-A79C-C3730358476B}"/>
              </a:ext>
            </a:extLst>
          </p:cNvPr>
          <p:cNvSpPr txBox="1"/>
          <p:nvPr/>
        </p:nvSpPr>
        <p:spPr>
          <a:xfrm>
            <a:off x="6675012" y="3482760"/>
            <a:ext cx="4972241"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各コンポでユーザコンテクストを使うためのフックを作成します。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14032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UserContext.tsx</a:t>
            </a:r>
            <a:endParaRPr kumimoji="1" lang="ja-JP" altLang="en-US" sz="2800" b="1">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a:solidFill>
                  <a:schemeClr val="bg1"/>
                </a:solidFill>
                <a:latin typeface="Meiryo UI" panose="020B0604030504040204" pitchFamily="50" charset="-128"/>
                <a:ea typeface="Meiryo UI" panose="020B0604030504040204" pitchFamily="50" charset="-128"/>
              </a:rPr>
              <a:t>リーディング</a:t>
            </a:r>
            <a:endParaRPr kumimoji="1" lang="en-US" altLang="ja-JP" sz="200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 </a:t>
            </a:r>
            <a:r>
              <a:rPr lang="en-US" altLang="ja-JP" sz="900" b="0" err="1">
                <a:solidFill>
                  <a:schemeClr val="bg1">
                    <a:lumMod val="65000"/>
                  </a:schemeClr>
                </a:solidFill>
                <a:effectLst/>
                <a:latin typeface="Consolas" panose="020B0609020204030204" pitchFamily="49" charset="0"/>
              </a:rPr>
              <a:t>useContext</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useState</a:t>
            </a:r>
            <a:r>
              <a:rPr lang="en-US" altLang="ja-JP" sz="900" b="0">
                <a:solidFill>
                  <a:schemeClr val="bg1">
                    <a:lumMod val="65000"/>
                  </a:schemeClr>
                </a:solidFill>
                <a:effectLst/>
                <a:latin typeface="Consolas" panose="020B0609020204030204" pitchFamily="49" charset="0"/>
              </a:rPr>
              <a:t> } from 'react';</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BackendService</a:t>
            </a:r>
            <a:r>
              <a:rPr lang="en-US" altLang="ja-JP" sz="900" b="0">
                <a:solidFill>
                  <a:schemeClr val="bg1">
                    <a:lumMod val="65000"/>
                  </a:schemeClr>
                </a:solidFill>
                <a:effectLst/>
                <a:latin typeface="Consolas" panose="020B0609020204030204" pitchFamily="49" charset="0"/>
              </a:rPr>
              <a:t> } from '../backend/</a:t>
            </a:r>
            <a:r>
              <a:rPr lang="en-US" altLang="ja-JP" sz="900" b="0" err="1">
                <a:solidFill>
                  <a:schemeClr val="bg1">
                    <a:lumMod val="65000"/>
                  </a:schemeClr>
                </a:solidFill>
                <a:effectLst/>
                <a:latin typeface="Consolas" panose="020B0609020204030204" pitchFamily="49" charset="0"/>
              </a:rPr>
              <a:t>BackendService</a:t>
            </a:r>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class </a:t>
            </a:r>
            <a:r>
              <a:rPr lang="en-US" altLang="ja-JP" sz="900" b="0" err="1">
                <a:solidFill>
                  <a:schemeClr val="bg1">
                    <a:lumMod val="65000"/>
                  </a:schemeClr>
                </a:solidFill>
                <a:effectLst/>
                <a:latin typeface="Consolas" panose="020B0609020204030204" pitchFamily="49" charset="0"/>
              </a:rPr>
              <a:t>AccountConflictError</a:t>
            </a:r>
            <a:r>
              <a:rPr lang="en-US" altLang="ja-JP" sz="900" b="0">
                <a:solidFill>
                  <a:schemeClr val="bg1">
                    <a:lumMod val="65000"/>
                  </a:schemeClr>
                </a:solidFill>
                <a:effectLst/>
                <a:latin typeface="Consolas" panose="020B0609020204030204" pitchFamily="49" charset="0"/>
              </a:rPr>
              <a:t> {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class </a:t>
            </a:r>
            <a:r>
              <a:rPr lang="en-US" altLang="ja-JP" sz="900" b="0" err="1">
                <a:solidFill>
                  <a:schemeClr val="bg1">
                    <a:lumMod val="65000"/>
                  </a:schemeClr>
                </a:solidFill>
                <a:effectLst/>
                <a:latin typeface="Consolas" panose="020B0609020204030204" pitchFamily="49" charset="0"/>
              </a:rPr>
              <a:t>AuthenticationFailedError</a:t>
            </a:r>
            <a:r>
              <a:rPr lang="en-US" altLang="ja-JP" sz="900" b="0">
                <a:solidFill>
                  <a:schemeClr val="bg1">
                    <a:lumMod val="65000"/>
                  </a:schemeClr>
                </a:solidFill>
                <a:effectLst/>
                <a:latin typeface="Consolas" panose="020B0609020204030204" pitchFamily="49" charset="0"/>
              </a:rPr>
              <a:t> {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interface </a:t>
            </a:r>
            <a:r>
              <a:rPr lang="en-US" altLang="ja-JP" sz="900" b="0" err="1">
                <a:solidFill>
                  <a:schemeClr val="bg1">
                    <a:lumMod val="65000"/>
                  </a:schemeClr>
                </a:solidFill>
                <a:effectLst/>
                <a:latin typeface="Consolas" panose="020B0609020204030204" pitchFamily="49" charset="0"/>
              </a:rPr>
              <a:t>ContextValueType</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signup: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string, password: string) =&gt; Promise&lt;void | </a:t>
            </a:r>
            <a:r>
              <a:rPr lang="en-US" altLang="ja-JP" sz="900" b="0" err="1">
                <a:solidFill>
                  <a:schemeClr val="bg1">
                    <a:lumMod val="65000"/>
                  </a:schemeClr>
                </a:solidFill>
                <a:effectLst/>
                <a:latin typeface="Consolas" panose="020B0609020204030204" pitchFamily="49" charset="0"/>
              </a:rPr>
              <a:t>AccountConflictError</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login: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string, password: string) =&gt; Promise&lt;void | </a:t>
            </a:r>
            <a:r>
              <a:rPr lang="en-US" altLang="ja-JP" sz="900" b="0" err="1">
                <a:solidFill>
                  <a:schemeClr val="bg1">
                    <a:lumMod val="65000"/>
                  </a:schemeClr>
                </a:solidFill>
                <a:effectLst/>
                <a:latin typeface="Consolas" panose="020B0609020204030204" pitchFamily="49" charset="0"/>
              </a:rPr>
              <a:t>AuthenticationFailedError</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logout: () =&gt; Promise&lt;void&gt;,</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userName</a:t>
            </a:r>
            <a:r>
              <a:rPr lang="en-US" altLang="ja-JP" sz="900" b="0">
                <a:solidFill>
                  <a:schemeClr val="bg1">
                    <a:lumMod val="65000"/>
                  </a:schemeClr>
                </a:solidFill>
                <a:effectLst/>
                <a:latin typeface="Consolas" panose="020B0609020204030204" pitchFamily="49" charset="0"/>
              </a:rPr>
              <a:t>: string</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isLoggedIn</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boolean</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UserContext</a:t>
            </a:r>
            <a:r>
              <a:rPr lang="en-US" altLang="ja-JP" sz="900" b="0">
                <a:solidFill>
                  <a:schemeClr val="bg1">
                    <a:lumMod val="65000"/>
                  </a:schemeClr>
                </a:solidFill>
                <a:effectLst/>
                <a:latin typeface="Consolas" panose="020B0609020204030204" pitchFamily="49" charset="0"/>
              </a:rPr>
              <a:t> = </a:t>
            </a:r>
            <a:r>
              <a:rPr lang="en-US" altLang="ja-JP" sz="900" b="0" err="1">
                <a:solidFill>
                  <a:schemeClr val="bg1">
                    <a:lumMod val="65000"/>
                  </a:schemeClr>
                </a:solidFill>
                <a:effectLst/>
                <a:latin typeface="Consolas" panose="020B0609020204030204" pitchFamily="49" charset="0"/>
              </a:rPr>
              <a:t>React.createContext</a:t>
            </a:r>
            <a:r>
              <a:rPr lang="en-US" altLang="ja-JP" sz="900" b="0">
                <a:solidFill>
                  <a:schemeClr val="bg1">
                    <a:lumMod val="65000"/>
                  </a:schemeClr>
                </a:solidFill>
                <a:effectLst/>
                <a:latin typeface="Consolas" panose="020B0609020204030204" pitchFamily="49" charset="0"/>
              </a:rPr>
              <a:t>&lt;</a:t>
            </a:r>
            <a:r>
              <a:rPr lang="en-US" altLang="ja-JP" sz="900" b="0" err="1">
                <a:solidFill>
                  <a:schemeClr val="bg1">
                    <a:lumMod val="65000"/>
                  </a:schemeClr>
                </a:solidFill>
                <a:effectLst/>
                <a:latin typeface="Consolas" panose="020B0609020204030204" pitchFamily="49" charset="0"/>
              </a:rPr>
              <a:t>ContextValueType</a:t>
            </a:r>
            <a:r>
              <a:rPr lang="en-US" altLang="ja-JP" sz="900" b="0">
                <a:solidFill>
                  <a:schemeClr val="bg1">
                    <a:lumMod val="65000"/>
                  </a:schemeClr>
                </a:solidFill>
                <a:effectLst/>
                <a:latin typeface="Consolas" panose="020B0609020204030204" pitchFamily="49" charset="0"/>
              </a:rPr>
              <a:t>&gt;({} as </a:t>
            </a:r>
            <a:r>
              <a:rPr lang="en-US" altLang="ja-JP" sz="900" b="0" err="1">
                <a:solidFill>
                  <a:schemeClr val="bg1">
                    <a:lumMod val="65000"/>
                  </a:schemeClr>
                </a:solidFill>
                <a:effectLst/>
                <a:latin typeface="Consolas" panose="020B0609020204030204" pitchFamily="49" charset="0"/>
              </a:rPr>
              <a:t>ContextValueType</a:t>
            </a:r>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useUserContext</a:t>
            </a:r>
            <a:r>
              <a:rPr lang="en-US" altLang="ja-JP" sz="900" b="0">
                <a:solidFill>
                  <a:schemeClr val="bg1">
                    <a:lumMod val="65000"/>
                  </a:schemeClr>
                </a:solidFill>
                <a:effectLst/>
                <a:latin typeface="Consolas" panose="020B0609020204030204" pitchFamily="49" charset="0"/>
              </a:rPr>
              <a:t> = () =&gt; </a:t>
            </a:r>
            <a:r>
              <a:rPr lang="en-US" altLang="ja-JP" sz="900" b="0" err="1">
                <a:solidFill>
                  <a:schemeClr val="bg1">
                    <a:lumMod val="65000"/>
                  </a:schemeClr>
                </a:solidFill>
                <a:effectLst/>
                <a:latin typeface="Consolas" panose="020B0609020204030204" pitchFamily="49" charset="0"/>
              </a:rPr>
              <a:t>useContext</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UserContext</a:t>
            </a:r>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React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signup:</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ja-JP" altLang="en-US" sz="900">
                <a:solidFill>
                  <a:srgbClr val="1A1A1A"/>
                </a:solidFill>
                <a:latin typeface="Consolas" panose="020B0609020204030204" pitchFamily="49" charset="0"/>
              </a:rPr>
              <a:t> ・・・</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ja-JP" altLang="en-US" sz="900" b="0">
                <a:solidFill>
                  <a:srgbClr val="1A1A1A"/>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ja-JP" altLang="en-US" sz="900">
                <a:solidFill>
                  <a:srgbClr val="1A1A1A"/>
                </a:solidFill>
                <a:latin typeface="Consolas" panose="020B0609020204030204" pitchFamily="49" charset="0"/>
              </a:rPr>
              <a:t> ・・・ </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userName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isLoggedIn</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err="1">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err="1">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675011" y="3898856"/>
            <a:ext cx="4972241"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ユーザコンテクストを使えるようにするためにプロバイダを作成します。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フックを使ってユーザ名を保持し、ユーザ認証に関わる処理を実装します。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2372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UserContext.tsx</a:t>
            </a:r>
            <a:endParaRPr kumimoji="1" lang="ja-JP" altLang="en-US" sz="2800" b="1">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a:solidFill>
                  <a:schemeClr val="bg1"/>
                </a:solidFill>
                <a:latin typeface="Meiryo UI" panose="020B0604030504040204" pitchFamily="50" charset="-128"/>
                <a:ea typeface="Meiryo UI" panose="020B0604030504040204" pitchFamily="50" charset="-128"/>
              </a:rPr>
              <a:t>リーディング</a:t>
            </a:r>
            <a:endParaRPr kumimoji="1" lang="en-US" altLang="ja-JP" sz="200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494181" cy="5309146"/>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UserContextProvider</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children })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signup:</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BackendService</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signup</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error</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409</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AccountConflictError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BackendService</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error</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401</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BackendService</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userName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isLoggedIn</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536875" y="2522601"/>
            <a:ext cx="4972241"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各処理では</a:t>
            </a:r>
            <a:r>
              <a:rPr kumimoji="1" lang="en-US" altLang="ja-JP" sz="1600" err="1">
                <a:solidFill>
                  <a:schemeClr val="bg1"/>
                </a:solidFill>
                <a:latin typeface="Meiryo UI" panose="020B0604030504040204" pitchFamily="50" charset="-128"/>
                <a:ea typeface="Meiryo UI" panose="020B0604030504040204" pitchFamily="50" charset="-128"/>
              </a:rPr>
              <a:t>BackendService</a:t>
            </a:r>
            <a:r>
              <a:rPr kumimoji="1" lang="ja-JP" altLang="en-US" sz="1600">
                <a:solidFill>
                  <a:schemeClr val="bg1"/>
                </a:solidFill>
                <a:latin typeface="Meiryo UI" panose="020B0604030504040204" pitchFamily="50" charset="-128"/>
                <a:ea typeface="Meiryo UI" panose="020B0604030504040204" pitchFamily="50" charset="-128"/>
              </a:rPr>
              <a:t>を使って実装します。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エラー発生時は作成しておいたエラークラスを返します。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845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App.tsx</a:t>
            </a:r>
            <a:endParaRPr kumimoji="1" lang="ja-JP" altLang="en-US" sz="2800" b="1">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a:solidFill>
                  <a:schemeClr val="bg1"/>
                </a:solidFill>
                <a:latin typeface="Meiryo UI" panose="020B0604030504040204" pitchFamily="50" charset="-128"/>
                <a:ea typeface="Meiryo UI" panose="020B0604030504040204" pitchFamily="50" charset="-128"/>
              </a:rPr>
              <a:t>リーディング</a:t>
            </a:r>
            <a:endParaRPr kumimoji="1" lang="en-US" altLang="ja-JP" sz="200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776283" cy="489364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BrowserRouter</a:t>
            </a:r>
            <a:r>
              <a:rPr lang="en-US" altLang="ja-JP" sz="900" b="0">
                <a:solidFill>
                  <a:schemeClr val="bg1">
                    <a:lumMod val="65000"/>
                  </a:schemeClr>
                </a:solidFill>
                <a:effectLst/>
                <a:latin typeface="Consolas" panose="020B0609020204030204" pitchFamily="49" charset="0"/>
              </a:rPr>
              <a:t>, Route, Switch } from 'react-router-</a:t>
            </a:r>
            <a:r>
              <a:rPr lang="en-US" altLang="ja-JP" sz="900" b="0" err="1">
                <a:solidFill>
                  <a:schemeClr val="bg1">
                    <a:lumMod val="65000"/>
                  </a:schemeClr>
                </a:solidFill>
                <a:effectLst/>
                <a:latin typeface="Consolas" panose="020B0609020204030204" pitchFamily="49" charset="0"/>
              </a:rPr>
              <a:t>dom</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'./App.css';</a:t>
            </a:r>
          </a:p>
          <a:p>
            <a:r>
              <a:rPr lang="en-US" altLang="ja-JP" sz="900" b="0">
                <a:solidFill>
                  <a:schemeClr val="bg1">
                    <a:lumMod val="65000"/>
                  </a:schemeClr>
                </a:solidFill>
                <a:effectLst/>
                <a:latin typeface="Consolas" panose="020B0609020204030204" pitchFamily="49" charset="0"/>
              </a:rPr>
              <a:t>import { Login } from './components/Login';</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NavigationHeader</a:t>
            </a:r>
            <a:r>
              <a:rPr lang="en-US" altLang="ja-JP" sz="900" b="0">
                <a:solidFill>
                  <a:schemeClr val="bg1">
                    <a:lumMod val="65000"/>
                  </a:schemeClr>
                </a:solidFill>
                <a:effectLst/>
                <a:latin typeface="Consolas" panose="020B0609020204030204" pitchFamily="49" charset="0"/>
              </a:rPr>
              <a:t> } from './components/</a:t>
            </a:r>
            <a:r>
              <a:rPr lang="en-US" altLang="ja-JP" sz="900" b="0" err="1">
                <a:solidFill>
                  <a:schemeClr val="bg1">
                    <a:lumMod val="65000"/>
                  </a:schemeClr>
                </a:solidFill>
                <a:effectLst/>
                <a:latin typeface="Consolas" panose="020B0609020204030204" pitchFamily="49" charset="0"/>
              </a:rPr>
              <a:t>NavigationHeader</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Signup } from './components/Signup';</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TodoBoard</a:t>
            </a:r>
            <a:r>
              <a:rPr lang="en-US" altLang="ja-JP" sz="900" b="0">
                <a:solidFill>
                  <a:schemeClr val="bg1">
                    <a:lumMod val="65000"/>
                  </a:schemeClr>
                </a:solidFill>
                <a:effectLst/>
                <a:latin typeface="Consolas" panose="020B0609020204030204" pitchFamily="49" charset="0"/>
              </a:rPr>
              <a:t> } from './components/</a:t>
            </a:r>
            <a:r>
              <a:rPr lang="en-US" altLang="ja-JP" sz="900" b="0" err="1">
                <a:solidFill>
                  <a:schemeClr val="bg1">
                    <a:lumMod val="65000"/>
                  </a:schemeClr>
                </a:solidFill>
                <a:effectLst/>
                <a:latin typeface="Consolas" panose="020B0609020204030204" pitchFamily="49" charset="0"/>
              </a:rPr>
              <a:t>TodoBoard</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Welcome } from './components/Welcome';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a:t>
            </a:r>
            <a:r>
              <a:rPr lang="en-US" altLang="ja-JP" sz="900" b="0" err="1">
                <a:solidFill>
                  <a:srgbClr val="428226"/>
                </a:solidFill>
                <a:effectLst/>
                <a:latin typeface="Consolas" panose="020B0609020204030204" pitchFamily="49" charset="0"/>
              </a:rPr>
              <a:t>UserContext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function App()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err="1">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a:t>
            </a:r>
            <a:r>
              <a:rPr lang="en-US" altLang="ja-JP" sz="900" b="0" err="1">
                <a:solidFill>
                  <a:schemeClr val="bg1">
                    <a:lumMod val="65000"/>
                  </a:schemeClr>
                </a:solidFill>
                <a:effectLst/>
                <a:latin typeface="Consolas" panose="020B0609020204030204" pitchFamily="49" charset="0"/>
              </a:rPr>
              <a:t>BrowserRouter</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a:t>
            </a:r>
            <a:r>
              <a:rPr lang="en-US" altLang="ja-JP" sz="900" b="0" err="1">
                <a:solidFill>
                  <a:schemeClr val="bg1">
                    <a:lumMod val="65000"/>
                  </a:schemeClr>
                </a:solidFill>
                <a:effectLst/>
                <a:latin typeface="Consolas" panose="020B0609020204030204" pitchFamily="49" charset="0"/>
              </a:rPr>
              <a:t>NavigationHeader</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&lt;Switch&gt;</a:t>
            </a:r>
          </a:p>
          <a:p>
            <a:r>
              <a:rPr lang="en-US" altLang="ja-JP" sz="900" b="0">
                <a:solidFill>
                  <a:schemeClr val="bg1">
                    <a:lumMod val="65000"/>
                  </a:schemeClr>
                </a:solidFill>
                <a:effectLst/>
                <a:latin typeface="Consolas" panose="020B0609020204030204" pitchFamily="49" charset="0"/>
              </a:rPr>
              <a:t>          &lt;Route exact path="/board"&gt;</a:t>
            </a:r>
          </a:p>
          <a:p>
            <a:r>
              <a:rPr lang="en-US" altLang="ja-JP" sz="900" b="0">
                <a:solidFill>
                  <a:schemeClr val="bg1">
                    <a:lumMod val="65000"/>
                  </a:schemeClr>
                </a:solidFill>
                <a:effectLst/>
                <a:latin typeface="Consolas" panose="020B0609020204030204" pitchFamily="49" charset="0"/>
              </a:rPr>
              <a:t>            &lt;</a:t>
            </a:r>
            <a:r>
              <a:rPr lang="en-US" altLang="ja-JP" sz="900" b="0" err="1">
                <a:solidFill>
                  <a:schemeClr val="bg1">
                    <a:lumMod val="65000"/>
                  </a:schemeClr>
                </a:solidFill>
                <a:effectLst/>
                <a:latin typeface="Consolas" panose="020B0609020204030204" pitchFamily="49" charset="0"/>
              </a:rPr>
              <a:t>TodoBoard</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&lt;/Route&gt;</a:t>
            </a:r>
          </a:p>
          <a:p>
            <a:r>
              <a:rPr lang="en-US" altLang="ja-JP" sz="900" b="0">
                <a:solidFill>
                  <a:schemeClr val="bg1">
                    <a:lumMod val="65000"/>
                  </a:schemeClr>
                </a:solidFill>
                <a:effectLst/>
                <a:latin typeface="Consolas" panose="020B0609020204030204" pitchFamily="49" charset="0"/>
              </a:rPr>
              <a:t>          &lt;Route exact path="/signup"&gt;</a:t>
            </a:r>
          </a:p>
          <a:p>
            <a:r>
              <a:rPr lang="en-US" altLang="ja-JP" sz="900" b="0">
                <a:solidFill>
                  <a:schemeClr val="bg1">
                    <a:lumMod val="65000"/>
                  </a:schemeClr>
                </a:solidFill>
                <a:effectLst/>
                <a:latin typeface="Consolas" panose="020B0609020204030204" pitchFamily="49" charset="0"/>
              </a:rPr>
              <a:t>            &lt;Signup /&gt;</a:t>
            </a:r>
          </a:p>
          <a:p>
            <a:r>
              <a:rPr lang="en-US" altLang="ja-JP" sz="900" b="0">
                <a:solidFill>
                  <a:schemeClr val="bg1">
                    <a:lumMod val="65000"/>
                  </a:schemeClr>
                </a:solidFill>
                <a:effectLst/>
                <a:latin typeface="Consolas" panose="020B0609020204030204" pitchFamily="49" charset="0"/>
              </a:rPr>
              <a:t>          &lt;/Route&gt;</a:t>
            </a:r>
          </a:p>
          <a:p>
            <a:r>
              <a:rPr lang="en-US" altLang="ja-JP" sz="900" b="0">
                <a:solidFill>
                  <a:schemeClr val="bg1">
                    <a:lumMod val="65000"/>
                  </a:schemeClr>
                </a:solidFill>
                <a:effectLst/>
                <a:latin typeface="Consolas" panose="020B0609020204030204" pitchFamily="49" charset="0"/>
              </a:rPr>
              <a:t>          &lt;Route exact path="/login"&gt;</a:t>
            </a:r>
          </a:p>
          <a:p>
            <a:r>
              <a:rPr lang="en-US" altLang="ja-JP" sz="900" b="0">
                <a:solidFill>
                  <a:schemeClr val="bg1">
                    <a:lumMod val="65000"/>
                  </a:schemeClr>
                </a:solidFill>
                <a:effectLst/>
                <a:latin typeface="Consolas" panose="020B0609020204030204" pitchFamily="49" charset="0"/>
              </a:rPr>
              <a:t>            &lt;Login /&gt;</a:t>
            </a:r>
          </a:p>
          <a:p>
            <a:r>
              <a:rPr lang="en-US" altLang="ja-JP" sz="900" b="0">
                <a:solidFill>
                  <a:schemeClr val="bg1">
                    <a:lumMod val="65000"/>
                  </a:schemeClr>
                </a:solidFill>
                <a:effectLst/>
                <a:latin typeface="Consolas" panose="020B0609020204030204" pitchFamily="49" charset="0"/>
              </a:rPr>
              <a:t>          &lt;/Route&gt;</a:t>
            </a:r>
          </a:p>
          <a:p>
            <a:r>
              <a:rPr lang="en-US" altLang="ja-JP" sz="900" b="0">
                <a:solidFill>
                  <a:schemeClr val="bg1">
                    <a:lumMod val="65000"/>
                  </a:schemeClr>
                </a:solidFill>
                <a:effectLst/>
                <a:latin typeface="Consolas" panose="020B0609020204030204" pitchFamily="49" charset="0"/>
              </a:rPr>
              <a:t>          &lt;Route exact path="/"&gt;</a:t>
            </a:r>
          </a:p>
          <a:p>
            <a:r>
              <a:rPr lang="en-US" altLang="ja-JP" sz="900" b="0">
                <a:solidFill>
                  <a:schemeClr val="bg1">
                    <a:lumMod val="65000"/>
                  </a:schemeClr>
                </a:solidFill>
                <a:effectLst/>
                <a:latin typeface="Consolas" panose="020B0609020204030204" pitchFamily="49" charset="0"/>
              </a:rPr>
              <a:t>            &lt;Welcome /&gt;</a:t>
            </a:r>
          </a:p>
          <a:p>
            <a:r>
              <a:rPr lang="en-US" altLang="ja-JP" sz="900" b="0">
                <a:solidFill>
                  <a:schemeClr val="bg1">
                    <a:lumMod val="65000"/>
                  </a:schemeClr>
                </a:solidFill>
                <a:effectLst/>
                <a:latin typeface="Consolas" panose="020B0609020204030204" pitchFamily="49" charset="0"/>
              </a:rPr>
              <a:t>          &lt;/Route&gt;</a:t>
            </a:r>
          </a:p>
          <a:p>
            <a:r>
              <a:rPr lang="en-US" altLang="ja-JP" sz="900" b="0">
                <a:solidFill>
                  <a:schemeClr val="bg1">
                    <a:lumMod val="65000"/>
                  </a:schemeClr>
                </a:solidFill>
                <a:effectLst/>
                <a:latin typeface="Consolas" panose="020B0609020204030204" pitchFamily="49" charset="0"/>
              </a:rPr>
              <a:t>        &lt;/Switch&gt;</a:t>
            </a:r>
          </a:p>
          <a:p>
            <a:r>
              <a:rPr lang="en-US" altLang="ja-JP" sz="900" b="0">
                <a:solidFill>
                  <a:schemeClr val="bg1">
                    <a:lumMod val="65000"/>
                  </a:schemeClr>
                </a:solidFill>
                <a:effectLst/>
                <a:latin typeface="Consolas" panose="020B0609020204030204" pitchFamily="49" charset="0"/>
              </a:rPr>
              <a:t>      &lt;/</a:t>
            </a:r>
            <a:r>
              <a:rPr lang="en-US" altLang="ja-JP" sz="900" b="0" err="1">
                <a:solidFill>
                  <a:schemeClr val="bg1">
                    <a:lumMod val="65000"/>
                  </a:schemeClr>
                </a:solidFill>
                <a:effectLst/>
                <a:latin typeface="Consolas" panose="020B0609020204030204" pitchFamily="49" charset="0"/>
              </a:rPr>
              <a:t>BrowserRouter</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err="1">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export default App;</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687438" y="2767915"/>
            <a:ext cx="5470188"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作成したユーザコンテクストを使えるように</a:t>
            </a:r>
            <a:r>
              <a:rPr kumimoji="1" lang="en-US" altLang="ja-JP" sz="1600" err="1">
                <a:solidFill>
                  <a:schemeClr val="bg1"/>
                </a:solidFill>
                <a:latin typeface="Meiryo UI" panose="020B0604030504040204" pitchFamily="50" charset="-128"/>
                <a:ea typeface="Meiryo UI" panose="020B0604030504040204" pitchFamily="50" charset="-128"/>
              </a:rPr>
              <a:t>App.tsx</a:t>
            </a:r>
            <a:r>
              <a:rPr kumimoji="1" lang="ja-JP" altLang="en-US" sz="1600">
                <a:solidFill>
                  <a:schemeClr val="bg1"/>
                </a:solidFill>
                <a:latin typeface="Meiryo UI" panose="020B0604030504040204" pitchFamily="50" charset="-128"/>
                <a:ea typeface="Meiryo UI" panose="020B0604030504040204" pitchFamily="50" charset="-128"/>
              </a:rPr>
              <a:t>を変更します。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UserContextProvider</a:t>
            </a:r>
            <a:r>
              <a:rPr kumimoji="1" lang="ja-JP" altLang="en-US" sz="1600">
                <a:solidFill>
                  <a:schemeClr val="bg1"/>
                </a:solidFill>
                <a:latin typeface="Meiryo UI" panose="020B0604030504040204" pitchFamily="50" charset="-128"/>
                <a:ea typeface="Meiryo UI" panose="020B0604030504040204" pitchFamily="50" charset="-128"/>
              </a:rPr>
              <a:t>で全体を囲みます。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61453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NavigationHeader.tsx</a:t>
            </a:r>
            <a:endParaRPr kumimoji="1" lang="ja-JP" altLang="en-US" sz="2800" b="1">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a:solidFill>
                  <a:schemeClr val="bg1"/>
                </a:solidFill>
                <a:latin typeface="Meiryo UI" panose="020B0604030504040204" pitchFamily="50" charset="-128"/>
                <a:ea typeface="Meiryo UI" panose="020B0604030504040204" pitchFamily="50" charset="-128"/>
              </a:rPr>
              <a:t>リーディング</a:t>
            </a:r>
            <a:endParaRPr kumimoji="1" lang="en-US" altLang="ja-JP" sz="200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5194572" cy="489364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Link } from 'react-router-</a:t>
            </a:r>
            <a:r>
              <a:rPr lang="en-US" altLang="ja-JP" sz="900" b="0" err="1">
                <a:solidFill>
                  <a:schemeClr val="bg1">
                    <a:lumMod val="65000"/>
                  </a:schemeClr>
                </a:solidFill>
                <a:effectLst/>
                <a:latin typeface="Consolas" panose="020B0609020204030204" pitchFamily="49" charset="0"/>
              </a:rPr>
              <a:t>dom</a:t>
            </a:r>
            <a:r>
              <a:rPr lang="en-US" altLang="ja-JP" sz="900" b="0">
                <a:solidFill>
                  <a:schemeClr val="bg1">
                    <a:lumMod val="65000"/>
                  </a:schemeClr>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a:t>
            </a:r>
            <a:r>
              <a:rPr lang="en-US" altLang="ja-JP" sz="900" b="0" err="1">
                <a:solidFill>
                  <a:srgbClr val="428226"/>
                </a:solidFill>
                <a:effectLst/>
                <a:latin typeface="Consolas" panose="020B0609020204030204" pitchFamily="49" charset="0"/>
              </a:rPr>
              <a:t>UserContext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'./NavigationHeader.css';</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NavigationHeader</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async () =&gt; {</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window.location.href</a:t>
            </a:r>
            <a:r>
              <a:rPr lang="en-US" altLang="ja-JP" sz="900" b="0">
                <a:solidFill>
                  <a:schemeClr val="bg1">
                    <a:lumMod val="65000"/>
                  </a:schemeClr>
                </a:solidFill>
                <a:effectLst/>
                <a:latin typeface="Consolas" panose="020B0609020204030204" pitchFamily="49" charset="0"/>
              </a:rPr>
              <a:t> = '/';</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&lt;header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PageHeader_header</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&lt;h1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PageHeader_title</a:t>
            </a:r>
            <a:r>
              <a:rPr lang="en-US" altLang="ja-JP" sz="900" b="0">
                <a:solidFill>
                  <a:schemeClr val="bg1">
                    <a:lumMod val="65000"/>
                  </a:schemeClr>
                </a:solidFill>
                <a:effectLst/>
                <a:latin typeface="Consolas" panose="020B0609020204030204" pitchFamily="49" charset="0"/>
              </a:rPr>
              <a:t>"&gt;</a:t>
            </a:r>
            <a:r>
              <a:rPr lang="en-US" altLang="ja-JP" sz="900" b="0" err="1">
                <a:solidFill>
                  <a:schemeClr val="bg1">
                    <a:lumMod val="65000"/>
                  </a:schemeClr>
                </a:solidFill>
                <a:effectLst/>
                <a:latin typeface="Consolas" panose="020B0609020204030204" pitchFamily="49" charset="0"/>
              </a:rPr>
              <a:t>Todo</a:t>
            </a:r>
            <a:r>
              <a:rPr lang="ja-JP" altLang="en-US" sz="900" b="0">
                <a:solidFill>
                  <a:schemeClr val="bg1">
                    <a:lumMod val="65000"/>
                  </a:schemeClr>
                </a:solidFill>
                <a:effectLst/>
                <a:latin typeface="Consolas" panose="020B0609020204030204" pitchFamily="49" charset="0"/>
              </a:rPr>
              <a:t>アプリ</a:t>
            </a:r>
            <a:r>
              <a:rPr lang="en-US" altLang="ja-JP" sz="900" b="0">
                <a:solidFill>
                  <a:schemeClr val="bg1">
                    <a:lumMod val="65000"/>
                  </a:schemeClr>
                </a:solidFill>
                <a:effectLst/>
                <a:latin typeface="Consolas" panose="020B0609020204030204" pitchFamily="49" charset="0"/>
              </a:rPr>
              <a:t>&lt;/h1&gt;</a:t>
            </a:r>
          </a:p>
          <a:p>
            <a:r>
              <a:rPr lang="en-US" altLang="ja-JP" sz="900" b="0">
                <a:solidFill>
                  <a:schemeClr val="bg1">
                    <a:lumMod val="65000"/>
                  </a:schemeClr>
                </a:solidFill>
                <a:effectLst/>
                <a:latin typeface="Consolas" panose="020B0609020204030204" pitchFamily="49" charset="0"/>
              </a:rPr>
              <a:t>      &lt;nav&gt;</a:t>
            </a:r>
          </a:p>
          <a:p>
            <a:r>
              <a:rPr lang="en-US" altLang="ja-JP" sz="900" b="0">
                <a:solidFill>
                  <a:schemeClr val="bg1">
                    <a:lumMod val="65000"/>
                  </a:schemeClr>
                </a:solidFill>
                <a:effectLst/>
                <a:latin typeface="Consolas" panose="020B0609020204030204" pitchFamily="49" charset="0"/>
              </a:rPr>
              <a:t>        &lt;ul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PageHeader_nav</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err="1">
                <a:solidFill>
                  <a:srgbClr val="428226"/>
                </a:solidFill>
                <a:effectLst/>
                <a:latin typeface="Consolas" panose="020B0609020204030204" pitchFamily="49" charset="0"/>
              </a:rPr>
              <a:t>React.Fragment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&lt;li&gt;</a:t>
            </a:r>
            <a:r>
              <a:rPr lang="en-US" altLang="ja-JP" sz="900" b="0">
                <a:solidFill>
                  <a:srgbClr val="428226"/>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userContext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&lt;/li&gt;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&lt;li&gt;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&lt;button</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type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"button" </a:t>
            </a:r>
            <a:r>
              <a:rPr lang="en-US" altLang="ja-JP" sz="900" b="0" err="1">
                <a:solidFill>
                  <a:srgbClr val="B052A1"/>
                </a:solidFill>
                <a:effectLst/>
                <a:latin typeface="Consolas" panose="020B0609020204030204" pitchFamily="49" charset="0"/>
              </a:rPr>
              <a:t>onClick</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ja-JP" altLang="en-US" sz="900" b="0">
                <a:solidFill>
                  <a:srgbClr val="428226"/>
                </a:solidFill>
                <a:effectLst/>
                <a:latin typeface="Consolas" panose="020B0609020204030204" pitchFamily="49" charset="0"/>
              </a:rPr>
              <a:t>ログアウト</a:t>
            </a:r>
            <a:r>
              <a:rPr lang="en-US" altLang="ja-JP" sz="900" b="0">
                <a:solidFill>
                  <a:srgbClr val="3778B7"/>
                </a:solidFill>
                <a:effectLst/>
                <a:latin typeface="Consolas" panose="020B0609020204030204" pitchFamily="49" charset="0"/>
              </a:rPr>
              <a:t>&lt;/button&gt;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&lt;/li&gt;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err="1">
                <a:solidFill>
                  <a:srgbClr val="428226"/>
                </a:solidFill>
                <a:effectLst/>
                <a:latin typeface="Consolas" panose="020B0609020204030204" pitchFamily="49" charset="0"/>
              </a:rPr>
              <a:t>React.Fragment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&lt;li&gt;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Link </a:t>
            </a:r>
            <a:r>
              <a:rPr lang="en-US" altLang="ja-JP" sz="900" b="0">
                <a:solidFill>
                  <a:srgbClr val="B052A1"/>
                </a:solidFill>
                <a:effectLst/>
                <a:latin typeface="Consolas" panose="020B0609020204030204" pitchFamily="49" charset="0"/>
              </a:rPr>
              <a:t>to</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3778B7"/>
                </a:solidFill>
                <a:effectLst/>
                <a:latin typeface="Consolas" panose="020B0609020204030204" pitchFamily="49" charset="0"/>
              </a:rPr>
              <a:t>&gt;</a:t>
            </a:r>
            <a:r>
              <a:rPr lang="ja-JP" altLang="en-US" sz="900" b="0">
                <a:solidFill>
                  <a:srgbClr val="428226"/>
                </a:solidFill>
                <a:effectLst/>
                <a:latin typeface="Consolas" panose="020B0609020204030204" pitchFamily="49" charset="0"/>
              </a:rPr>
              <a:t>ログイン</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Link</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&lt;/li&gt;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&lt;/ul&gt;</a:t>
            </a:r>
          </a:p>
          <a:p>
            <a:r>
              <a:rPr lang="en-US" altLang="ja-JP" sz="900" b="0">
                <a:solidFill>
                  <a:schemeClr val="bg1">
                    <a:lumMod val="65000"/>
                  </a:schemeClr>
                </a:solidFill>
                <a:effectLst/>
                <a:latin typeface="Consolas" panose="020B0609020204030204" pitchFamily="49" charset="0"/>
              </a:rPr>
              <a:t>      &lt;/nav&gt;</a:t>
            </a:r>
          </a:p>
          <a:p>
            <a:r>
              <a:rPr lang="en-US" altLang="ja-JP" sz="900" b="0">
                <a:solidFill>
                  <a:schemeClr val="bg1">
                    <a:lumMod val="65000"/>
                  </a:schemeClr>
                </a:solidFill>
                <a:effectLst/>
                <a:latin typeface="Consolas" panose="020B0609020204030204" pitchFamily="49" charset="0"/>
              </a:rPr>
              <a:t>    &lt;/header&gt;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085398" y="1918864"/>
            <a:ext cx="5554494"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ログイン状態に応じたナビゲーションヘッダの表示切替を実装します。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ユーザコンテクストフックを使って実装します。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ナビゲーションヘッダがログインだけになります。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367ED4F-EE6C-4226-95DC-E66A06B91F29}"/>
              </a:ext>
            </a:extLst>
          </p:cNvPr>
          <p:cNvPicPr>
            <a:picLocks noChangeAspect="1"/>
          </p:cNvPicPr>
          <p:nvPr/>
        </p:nvPicPr>
        <p:blipFill>
          <a:blip r:embed="rId3"/>
          <a:stretch>
            <a:fillRect/>
          </a:stretch>
        </p:blipFill>
        <p:spPr>
          <a:xfrm>
            <a:off x="6863368" y="3263309"/>
            <a:ext cx="3905150" cy="2623121"/>
          </a:xfrm>
          <a:prstGeom prst="rect">
            <a:avLst/>
          </a:prstGeom>
        </p:spPr>
      </p:pic>
    </p:spTree>
    <p:extLst>
      <p:ext uri="{BB962C8B-B14F-4D97-AF65-F5344CB8AC3E}">
        <p14:creationId xmlns:p14="http://schemas.microsoft.com/office/powerpoint/2010/main" val="35026084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ユーザコンテクストを使ってログイン、ログアウトを実装します。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からタイプすると時間がかかります。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コピペを活用しましょう。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ログイン、ログアウト</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pic>
        <p:nvPicPr>
          <p:cNvPr id="21" name="Picture 6" descr="signup">
            <a:extLst>
              <a:ext uri="{FF2B5EF4-FFF2-40B4-BE49-F238E27FC236}">
                <a16:creationId xmlns:a16="http://schemas.microsoft.com/office/drawing/2014/main" id="{0976A442-B92C-4F86-BE69-85D3DBF5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222" y="2990670"/>
            <a:ext cx="5257831" cy="2756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1881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ログイン</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Login.tsx</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5551254"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 </a:t>
            </a:r>
            <a:r>
              <a:rPr lang="en-US" altLang="ja-JP" sz="900" b="0" err="1">
                <a:solidFill>
                  <a:srgbClr val="3778B7"/>
                </a:solidFill>
                <a:effectLst/>
                <a:latin typeface="Consolas" panose="020B0609020204030204" pitchFamily="49" charset="0"/>
              </a:rPr>
              <a:t>useState</a:t>
            </a:r>
            <a:r>
              <a:rPr lang="en-US" altLang="ja-JP" sz="900" b="0">
                <a:solidFill>
                  <a:schemeClr val="bg1">
                    <a:lumMod val="65000"/>
                  </a:schemeClr>
                </a:solidFill>
                <a:effectLst/>
                <a:latin typeface="Consolas" panose="020B0609020204030204" pitchFamily="49" charset="0"/>
              </a:rPr>
              <a:t> } from "react";</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useHistory</a:t>
            </a:r>
            <a:r>
              <a:rPr lang="en-US" altLang="ja-JP" sz="900" b="0">
                <a:solidFill>
                  <a:schemeClr val="bg1">
                    <a:lumMod val="65000"/>
                  </a:schemeClr>
                </a:solidFill>
                <a:effectLst/>
                <a:latin typeface="Consolas" panose="020B0609020204030204" pitchFamily="49" charset="0"/>
              </a:rPr>
              <a:t> } from 'react-router-</a:t>
            </a:r>
            <a:r>
              <a:rPr lang="en-US" altLang="ja-JP" sz="900" b="0" err="1">
                <a:solidFill>
                  <a:schemeClr val="bg1">
                    <a:lumMod val="65000"/>
                  </a:schemeClr>
                </a:solidFill>
                <a:effectLst/>
                <a:latin typeface="Consolas" panose="020B0609020204030204" pitchFamily="49" charset="0"/>
              </a:rPr>
              <a:t>dom</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'./Login.css';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useInput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'../hooks/</a:t>
            </a:r>
            <a:r>
              <a:rPr lang="en-US" altLang="ja-JP" sz="900" b="0" err="1">
                <a:solidFill>
                  <a:srgbClr val="428226"/>
                </a:solidFill>
                <a:effectLst/>
                <a:latin typeface="Consolas" panose="020B0609020204030204" pitchFamily="49" charset="0"/>
              </a:rPr>
              <a:t>useInput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a:t>
            </a:r>
            <a:r>
              <a:rPr lang="en-US" altLang="ja-JP" sz="900" b="0" err="1">
                <a:solidFill>
                  <a:srgbClr val="428226"/>
                </a:solidFill>
                <a:effectLst/>
                <a:latin typeface="Consolas" panose="020B0609020204030204" pitchFamily="49" charset="0"/>
              </a:rPr>
              <a:t>UserContext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Login: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userNameAttributes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useInput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passwordAttributes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useInput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formError</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setFormError</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history = </a:t>
            </a:r>
            <a:r>
              <a:rPr lang="en-US" altLang="ja-JP" sz="900" b="0" err="1">
                <a:solidFill>
                  <a:schemeClr val="bg1">
                    <a:lumMod val="65000"/>
                  </a:schemeClr>
                </a:solidFill>
                <a:effectLst/>
                <a:latin typeface="Consolas" panose="020B0609020204030204" pitchFamily="49" charset="0"/>
              </a:rPr>
              <a:t>useHistory</a:t>
            </a:r>
            <a:r>
              <a:rPr lang="en-US" altLang="ja-JP" sz="900" b="0">
                <a:solidFill>
                  <a:schemeClr val="bg1">
                    <a:lumMod val="65000"/>
                  </a:schemeClr>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login: </a:t>
            </a:r>
            <a:r>
              <a:rPr lang="en-US" altLang="ja-JP" sz="900" b="0" err="1">
                <a:solidFill>
                  <a:schemeClr val="bg1">
                    <a:lumMod val="65000"/>
                  </a:schemeClr>
                </a:solidFill>
                <a:effectLst/>
                <a:latin typeface="Consolas" panose="020B0609020204030204" pitchFamily="49" charset="0"/>
              </a:rPr>
              <a:t>React.FormEventHandler</a:t>
            </a:r>
            <a:r>
              <a:rPr lang="en-US" altLang="ja-JP" sz="900" b="0">
                <a:solidFill>
                  <a:schemeClr val="bg1">
                    <a:lumMod val="65000"/>
                  </a:schemeClr>
                </a:solidFill>
                <a:effectLst/>
                <a:latin typeface="Consolas" panose="020B0609020204030204" pitchFamily="49" charset="0"/>
              </a:rPr>
              <a:t>&lt;</a:t>
            </a:r>
            <a:r>
              <a:rPr lang="en-US" altLang="ja-JP" sz="900" b="0" err="1">
                <a:solidFill>
                  <a:schemeClr val="bg1">
                    <a:lumMod val="65000"/>
                  </a:schemeClr>
                </a:solidFill>
                <a:effectLst/>
                <a:latin typeface="Consolas" panose="020B0609020204030204" pitchFamily="49" charset="0"/>
              </a:rPr>
              <a:t>HTMLFormElement</a:t>
            </a:r>
            <a:r>
              <a:rPr lang="en-US" altLang="ja-JP" sz="900" b="0">
                <a:solidFill>
                  <a:schemeClr val="bg1">
                    <a:lumMod val="65000"/>
                  </a:schemeClr>
                </a:solidFill>
                <a:effectLst/>
                <a:latin typeface="Consolas" panose="020B0609020204030204" pitchFamily="49" charset="0"/>
              </a:rPr>
              <a:t>&gt; = async (event) =&gt; {</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event.preventDefault</a:t>
            </a:r>
            <a:r>
              <a:rPr lang="en-US" altLang="ja-JP" sz="900" b="0">
                <a:solidFill>
                  <a:schemeClr val="bg1">
                    <a:lumMod val="65000"/>
                  </a:schemeClr>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userContext</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instanceof</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setFormError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ja-JP" altLang="en-US" sz="900" b="0">
                <a:solidFill>
                  <a:srgbClr val="428226"/>
                </a:solidFill>
                <a:effectLst/>
                <a:latin typeface="Consolas" panose="020B0609020204030204" pitchFamily="49" charset="0"/>
              </a:rPr>
              <a:t>ログインに失敗しました。名前またはパスワードが正しくありません。</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history.push</a:t>
            </a:r>
            <a:r>
              <a:rPr lang="en-US" altLang="ja-JP" sz="900" b="0">
                <a:solidFill>
                  <a:schemeClr val="bg1">
                    <a:lumMod val="65000"/>
                  </a:schemeClr>
                </a:solidFill>
                <a:effectLst/>
                <a:latin typeface="Consolas" panose="020B0609020204030204" pitchFamily="49" charset="0"/>
              </a:rPr>
              <a:t>('/board');</a:t>
            </a:r>
          </a:p>
          <a:p>
            <a:r>
              <a:rPr lang="en-US" altLang="ja-JP" sz="900" b="0">
                <a:solidFill>
                  <a:schemeClr val="bg1">
                    <a:lumMod val="65000"/>
                  </a:schemeClr>
                </a:solidFill>
                <a:effectLst/>
                <a:latin typeface="Consolas" panose="020B0609020204030204" pitchFamily="49" charset="0"/>
              </a:rPr>
              <a:t>  };</a:t>
            </a:r>
          </a:p>
          <a:p>
            <a:endParaRPr lang="en-US" altLang="ja-JP" sz="900" b="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7" y="1852485"/>
            <a:ext cx="4462546"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Login_content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Login_box</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Login_title</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&lt;h1&gt;</a:t>
            </a:r>
            <a:r>
              <a:rPr lang="ja-JP" altLang="en-US" sz="900" b="0">
                <a:solidFill>
                  <a:schemeClr val="bg1">
                    <a:lumMod val="65000"/>
                  </a:schemeClr>
                </a:solidFill>
                <a:effectLst/>
                <a:latin typeface="Consolas" panose="020B0609020204030204" pitchFamily="49" charset="0"/>
              </a:rPr>
              <a:t>ログイン</a:t>
            </a:r>
            <a:r>
              <a:rPr lang="en-US" altLang="ja-JP" sz="900" b="0">
                <a:solidFill>
                  <a:schemeClr val="bg1">
                    <a:lumMod val="65000"/>
                  </a:schemeClr>
                </a:solidFill>
                <a:effectLst/>
                <a:latin typeface="Consolas" panose="020B0609020204030204" pitchFamily="49" charset="0"/>
              </a:rPr>
              <a:t>&lt;/h1&gt;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&lt;div</a:t>
            </a:r>
            <a:r>
              <a:rPr lang="en-US" altLang="ja-JP" sz="900" b="0">
                <a:solidFill>
                  <a:srgbClr val="428226"/>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className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"error"</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formError</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&lt;/div&gt;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&lt;form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Login_form</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onSubmit</a:t>
            </a:r>
            <a:r>
              <a:rPr lang="en-US" altLang="ja-JP" sz="900" b="0">
                <a:solidFill>
                  <a:schemeClr val="bg1">
                    <a:lumMod val="65000"/>
                  </a:schemeClr>
                </a:solidFill>
                <a:effectLst/>
                <a:latin typeface="Consolas" panose="020B0609020204030204" pitchFamily="49" charset="0"/>
              </a:rPr>
              <a:t>={login}&gt;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名前</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&lt;input type="text" </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userNameAttributes</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パスワード</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&lt;input type="password" </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passwordAttributes</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Login_buttonGruop</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&lt;button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Login_button</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ログインする</a:t>
            </a:r>
            <a:r>
              <a:rPr lang="en-US" altLang="ja-JP" sz="900" b="0">
                <a:solidFill>
                  <a:schemeClr val="bg1">
                    <a:lumMod val="65000"/>
                  </a:schemeClr>
                </a:solidFill>
                <a:effectLst/>
                <a:latin typeface="Consolas" panose="020B0609020204030204" pitchFamily="49" charset="0"/>
              </a:rPr>
              <a:t>&lt;/button&gt;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&lt;/form&gt;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3052366" y="5376915"/>
            <a:ext cx="5017746"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ユーザコンテクストを使ってログイン処理を実装します。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input</a:t>
            </a:r>
            <a:r>
              <a:rPr kumimoji="1" lang="ja-JP" altLang="en-US" sz="1600">
                <a:solidFill>
                  <a:schemeClr val="bg1"/>
                </a:solidFill>
                <a:latin typeface="Meiryo UI" panose="020B0604030504040204" pitchFamily="50" charset="-128"/>
                <a:ea typeface="Meiryo UI" panose="020B0604030504040204" pitchFamily="50" charset="-128"/>
              </a:rPr>
              <a:t>フックを使ってユーザ名とパスワードを保持します。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認証失敗時のメッセージ表示用に</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8524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a:highlight>
                  <a:srgbClr val="FFFF00"/>
                </a:highlight>
                <a:latin typeface="Meiryo UI" panose="020B0604030504040204" pitchFamily="50" charset="-128"/>
                <a:ea typeface="Meiryo UI" panose="020B0604030504040204" pitchFamily="50" charset="-128"/>
              </a:rPr>
              <a:t>Step</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by</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Step</a:t>
            </a:r>
            <a:r>
              <a:rPr kumimoji="1" lang="ja-JP" altLang="en-US" sz="2000">
                <a:latin typeface="Meiryo UI" panose="020B0604030504040204" pitchFamily="50" charset="-128"/>
                <a:ea typeface="Meiryo UI" panose="020B0604030504040204" pitchFamily="50" charset="-128"/>
              </a:rPr>
              <a:t>で進行します。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a:latin typeface="Meiryo UI" panose="020B0604030504040204" pitchFamily="50" charset="-128"/>
                <a:ea typeface="Meiryo UI" panose="020B0604030504040204" pitchFamily="50" charset="-128"/>
              </a:rPr>
              <a:t>のでリアクションをお願いします。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質問は進行中いつでも大丈夫です。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ログアウト</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NavigationHeader.tsx</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4122947"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Link } from 'react-router-</a:t>
            </a:r>
            <a:r>
              <a:rPr lang="en-US" altLang="ja-JP" sz="900" b="0" err="1">
                <a:solidFill>
                  <a:schemeClr val="bg1">
                    <a:lumMod val="65000"/>
                  </a:schemeClr>
                </a:solidFill>
                <a:effectLst/>
                <a:latin typeface="Consolas" panose="020B0609020204030204" pitchFamily="49" charset="0"/>
              </a:rPr>
              <a:t>dom</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useUserContext</a:t>
            </a:r>
            <a:r>
              <a:rPr lang="en-US" altLang="ja-JP" sz="900" b="0">
                <a:solidFill>
                  <a:schemeClr val="bg1">
                    <a:lumMod val="65000"/>
                  </a:schemeClr>
                </a:solidFill>
                <a:effectLst/>
                <a:latin typeface="Consolas" panose="020B0609020204030204" pitchFamily="49" charset="0"/>
              </a:rPr>
              <a:t> } from '../contexts/</a:t>
            </a:r>
            <a:r>
              <a:rPr lang="en-US" altLang="ja-JP" sz="900" b="0" err="1">
                <a:solidFill>
                  <a:schemeClr val="bg1">
                    <a:lumMod val="65000"/>
                  </a:schemeClr>
                </a:solidFill>
                <a:effectLst/>
                <a:latin typeface="Consolas" panose="020B0609020204030204" pitchFamily="49" charset="0"/>
              </a:rPr>
              <a:t>UserContext</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'./NavigationHeader.css';</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NavigationHeader</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a:t>
            </a:r>
            <a:r>
              <a:rPr lang="en-US" altLang="ja-JP" sz="900" b="0" err="1">
                <a:solidFill>
                  <a:schemeClr val="bg1">
                    <a:lumMod val="65000"/>
                  </a:schemeClr>
                </a:solidFill>
                <a:effectLst/>
                <a:latin typeface="Consolas" panose="020B0609020204030204" pitchFamily="49" charset="0"/>
              </a:rPr>
              <a:t>userContext</a:t>
            </a:r>
            <a:r>
              <a:rPr lang="en-US" altLang="ja-JP" sz="900" b="0">
                <a:solidFill>
                  <a:schemeClr val="bg1">
                    <a:lumMod val="65000"/>
                  </a:schemeClr>
                </a:solidFill>
                <a:effectLst/>
                <a:latin typeface="Consolas" panose="020B0609020204030204" pitchFamily="49" charset="0"/>
              </a:rPr>
              <a:t> = </a:t>
            </a:r>
            <a:r>
              <a:rPr lang="en-US" altLang="ja-JP" sz="900" b="0" err="1">
                <a:solidFill>
                  <a:schemeClr val="bg1">
                    <a:lumMod val="65000"/>
                  </a:schemeClr>
                </a:solidFill>
                <a:effectLst/>
                <a:latin typeface="Consolas" panose="020B0609020204030204" pitchFamily="49" charset="0"/>
              </a:rPr>
              <a:t>useUserContext</a:t>
            </a:r>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async ()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userContext</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window.location.href</a:t>
            </a:r>
            <a:r>
              <a:rPr lang="en-US" altLang="ja-JP" sz="900" b="0">
                <a:solidFill>
                  <a:schemeClr val="bg1">
                    <a:lumMod val="65000"/>
                  </a:schemeClr>
                </a:solidFill>
                <a:effectLst/>
                <a:latin typeface="Consolas" panose="020B0609020204030204" pitchFamily="49" charset="0"/>
              </a:rPr>
              <a:t> = '/';</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4955595" y="3128166"/>
            <a:ext cx="4592443"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ユーザコンテクストを使ってログアウト処理を実装します。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75594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ログイン（動作確認）</a:t>
            </a:r>
            <a:endParaRPr kumimoji="1" lang="en-US" altLang="ja-JP"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pic>
        <p:nvPicPr>
          <p:cNvPr id="4" name="図 3">
            <a:extLst>
              <a:ext uri="{FF2B5EF4-FFF2-40B4-BE49-F238E27FC236}">
                <a16:creationId xmlns:a16="http://schemas.microsoft.com/office/drawing/2014/main" id="{E4A81314-8E47-43BD-89F8-677D2BE68695}"/>
              </a:ext>
            </a:extLst>
          </p:cNvPr>
          <p:cNvPicPr>
            <a:picLocks noChangeAspect="1"/>
          </p:cNvPicPr>
          <p:nvPr/>
        </p:nvPicPr>
        <p:blipFill>
          <a:blip r:embed="rId3"/>
          <a:stretch>
            <a:fillRect/>
          </a:stretch>
        </p:blipFill>
        <p:spPr>
          <a:xfrm>
            <a:off x="1171019" y="2189514"/>
            <a:ext cx="3891187" cy="3274828"/>
          </a:xfrm>
          <a:prstGeom prst="rect">
            <a:avLst/>
          </a:prstGeom>
        </p:spPr>
      </p:pic>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ログインできることを確認しましょう。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あれ？何も入力しなくてもログインできる？</a:t>
            </a:r>
            <a:endParaRPr kumimoji="1" lang="en-US" altLang="ja-JP" sz="2000">
              <a:latin typeface="Meiryo UI" panose="020B0604030504040204" pitchFamily="50" charset="-128"/>
              <a:ea typeface="Meiryo UI" panose="020B0604030504040204" pitchFamily="50" charset="-128"/>
            </a:endParaRPr>
          </a:p>
        </p:txBody>
      </p:sp>
      <p:sp>
        <p:nvSpPr>
          <p:cNvPr id="7" name="矢印: 右 6">
            <a:extLst>
              <a:ext uri="{FF2B5EF4-FFF2-40B4-BE49-F238E27FC236}">
                <a16:creationId xmlns:a16="http://schemas.microsoft.com/office/drawing/2014/main" id="{5D89CED2-C24E-4C90-8F10-3347A0C46933}"/>
              </a:ext>
            </a:extLst>
          </p:cNvPr>
          <p:cNvSpPr/>
          <p:nvPr/>
        </p:nvSpPr>
        <p:spPr>
          <a:xfrm>
            <a:off x="5577509" y="36457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7989A7EE-8E0A-4EA8-BAF7-2EAB5BA7DE35}"/>
              </a:ext>
            </a:extLst>
          </p:cNvPr>
          <p:cNvPicPr>
            <a:picLocks noChangeAspect="1"/>
          </p:cNvPicPr>
          <p:nvPr/>
        </p:nvPicPr>
        <p:blipFill>
          <a:blip r:embed="rId4"/>
          <a:stretch>
            <a:fillRect/>
          </a:stretch>
        </p:blipFill>
        <p:spPr>
          <a:xfrm>
            <a:off x="6572358" y="2158019"/>
            <a:ext cx="3891187" cy="3274828"/>
          </a:xfrm>
          <a:prstGeom prst="rect">
            <a:avLst/>
          </a:prstGeom>
        </p:spPr>
      </p:pic>
      <p:sp>
        <p:nvSpPr>
          <p:cNvPr id="12" name="矢印: 右 11">
            <a:extLst>
              <a:ext uri="{FF2B5EF4-FFF2-40B4-BE49-F238E27FC236}">
                <a16:creationId xmlns:a16="http://schemas.microsoft.com/office/drawing/2014/main" id="{88D719E4-AE8D-4387-A224-6E0F0668F375}"/>
              </a:ext>
            </a:extLst>
          </p:cNvPr>
          <p:cNvSpPr/>
          <p:nvPr/>
        </p:nvSpPr>
        <p:spPr>
          <a:xfrm rot="1207736">
            <a:off x="2008514" y="35999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FA56D981-7B44-43B6-B1FC-699BA382FEDA}"/>
              </a:ext>
            </a:extLst>
          </p:cNvPr>
          <p:cNvSpPr/>
          <p:nvPr/>
        </p:nvSpPr>
        <p:spPr>
          <a:xfrm rot="13511430">
            <a:off x="10087426" y="2915270"/>
            <a:ext cx="479546" cy="317530"/>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2778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ログイン（バリデーション）</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Login.tsx</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5551254" cy="35086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 </a:t>
            </a:r>
            <a:r>
              <a:rPr lang="en-US" altLang="ja-JP" sz="900" b="0" err="1">
                <a:solidFill>
                  <a:schemeClr val="bg1">
                    <a:lumMod val="65000"/>
                  </a:schemeClr>
                </a:solidFill>
                <a:effectLst/>
                <a:latin typeface="Consolas" panose="020B0609020204030204" pitchFamily="49" charset="0"/>
              </a:rPr>
              <a:t>useState</a:t>
            </a:r>
            <a:r>
              <a:rPr lang="en-US" altLang="ja-JP" sz="900" b="0">
                <a:solidFill>
                  <a:schemeClr val="bg1">
                    <a:lumMod val="65000"/>
                  </a:schemeClr>
                </a:solidFill>
                <a:effectLst/>
                <a:latin typeface="Consolas" panose="020B0609020204030204" pitchFamily="49" charset="0"/>
              </a:rPr>
              <a:t> } from "react";</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useHistory</a:t>
            </a:r>
            <a:r>
              <a:rPr lang="en-US" altLang="ja-JP" sz="900" b="0">
                <a:solidFill>
                  <a:schemeClr val="bg1">
                    <a:lumMod val="65000"/>
                  </a:schemeClr>
                </a:solidFill>
                <a:effectLst/>
                <a:latin typeface="Consolas" panose="020B0609020204030204" pitchFamily="49" charset="0"/>
              </a:rPr>
              <a:t> } from 'react-router-</a:t>
            </a:r>
            <a:r>
              <a:rPr lang="en-US" altLang="ja-JP" sz="900" b="0" err="1">
                <a:solidFill>
                  <a:schemeClr val="bg1">
                    <a:lumMod val="65000"/>
                  </a:schemeClr>
                </a:solidFill>
                <a:effectLst/>
                <a:latin typeface="Consolas" panose="020B0609020204030204" pitchFamily="49" charset="0"/>
              </a:rPr>
              <a:t>dom</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'./Login.css';</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useInput</a:t>
            </a:r>
            <a:r>
              <a:rPr lang="en-US" altLang="ja-JP" sz="900" b="0">
                <a:solidFill>
                  <a:schemeClr val="bg1">
                    <a:lumMod val="65000"/>
                  </a:schemeClr>
                </a:solidFill>
                <a:effectLst/>
                <a:latin typeface="Consolas" panose="020B0609020204030204" pitchFamily="49" charset="0"/>
              </a:rPr>
              <a:t> } from '../hooks/</a:t>
            </a:r>
            <a:r>
              <a:rPr lang="en-US" altLang="ja-JP" sz="900" b="0" err="1">
                <a:solidFill>
                  <a:schemeClr val="bg1">
                    <a:lumMod val="65000"/>
                  </a:schemeClr>
                </a:solidFill>
                <a:effectLst/>
                <a:latin typeface="Consolas" panose="020B0609020204030204" pitchFamily="49" charset="0"/>
              </a:rPr>
              <a:t>useInput</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AuthenticationFailedError</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useUserContext</a:t>
            </a:r>
            <a:r>
              <a:rPr lang="en-US" altLang="ja-JP" sz="900" b="0">
                <a:solidFill>
                  <a:schemeClr val="bg1">
                    <a:lumMod val="65000"/>
                  </a:schemeClr>
                </a:solidFill>
                <a:effectLst/>
                <a:latin typeface="Consolas" panose="020B0609020204030204" pitchFamily="49" charset="0"/>
              </a:rPr>
              <a:t> } from '../contexts/</a:t>
            </a:r>
            <a:r>
              <a:rPr lang="en-US" altLang="ja-JP" sz="900" b="0" err="1">
                <a:solidFill>
                  <a:schemeClr val="bg1">
                    <a:lumMod val="65000"/>
                  </a:schemeClr>
                </a:solidFill>
                <a:effectLst/>
                <a:latin typeface="Consolas" panose="020B0609020204030204" pitchFamily="49" charset="0"/>
              </a:rPr>
              <a:t>UserContext</a:t>
            </a:r>
            <a:r>
              <a:rPr lang="en-US" altLang="ja-JP" sz="900" b="0">
                <a:solidFill>
                  <a:schemeClr val="bg1">
                    <a:lumMod val="65000"/>
                  </a:schemeClr>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stringField</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useValidation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'../validation'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type</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ValidationFields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Login: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=&gt; {</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const </a:t>
            </a:r>
            <a:r>
              <a:rPr lang="en-US" altLang="ja-JP" sz="900" b="0" err="1">
                <a:solidFill>
                  <a:schemeClr val="bg1">
                    <a:lumMod val="65000"/>
                  </a:schemeClr>
                </a:solidFill>
                <a:effectLst/>
                <a:latin typeface="Consolas" panose="020B0609020204030204" pitchFamily="49" charset="0"/>
              </a:rPr>
              <a:t>userContext</a:t>
            </a:r>
            <a:r>
              <a:rPr lang="en-US" altLang="ja-JP" sz="900" b="0">
                <a:solidFill>
                  <a:schemeClr val="bg1">
                    <a:lumMod val="65000"/>
                  </a:schemeClr>
                </a:solidFill>
                <a:effectLst/>
                <a:latin typeface="Consolas" panose="020B0609020204030204" pitchFamily="49" charset="0"/>
              </a:rPr>
              <a:t> = </a:t>
            </a:r>
            <a:r>
              <a:rPr lang="en-US" altLang="ja-JP" sz="900" b="0" err="1">
                <a:solidFill>
                  <a:schemeClr val="bg1">
                    <a:lumMod val="65000"/>
                  </a:schemeClr>
                </a:solidFill>
                <a:effectLst/>
                <a:latin typeface="Consolas" panose="020B0609020204030204" pitchFamily="49" charset="0"/>
              </a:rPr>
              <a:t>useUserContext</a:t>
            </a:r>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handleSubmit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useValidation</a:t>
            </a:r>
            <a:r>
              <a:rPr lang="en-US" altLang="ja-JP" sz="900" b="0">
                <a:solidFill>
                  <a:srgbClr val="1A1A1A"/>
                </a:solidFill>
                <a:effectLst/>
                <a:latin typeface="Consolas" panose="020B0609020204030204" pitchFamily="49" charset="0"/>
              </a:rPr>
              <a:t>&lt;</a:t>
            </a:r>
            <a:r>
              <a:rPr lang="en-US" altLang="ja-JP" sz="900" b="0" err="1">
                <a:solidFill>
                  <a:srgbClr val="A56416"/>
                </a:solidFill>
                <a:effectLst/>
                <a:latin typeface="Consolas" panose="020B0609020204030204" pitchFamily="49" charset="0"/>
              </a:rPr>
              <a:t>ValidationFields</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userName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stringField</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required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ja-JP" altLang="en-US" sz="900" b="0">
                <a:solidFill>
                  <a:srgbClr val="428226"/>
                </a:solidFill>
                <a:effectLst/>
                <a:latin typeface="Consolas" panose="020B0609020204030204" pitchFamily="49" charset="0"/>
              </a:rPr>
              <a:t>名前を入力してください</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stringField</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required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ja-JP" altLang="en-US" sz="900" b="0">
                <a:solidFill>
                  <a:srgbClr val="428226"/>
                </a:solidFill>
                <a:effectLst/>
                <a:latin typeface="Consolas" panose="020B0609020204030204" pitchFamily="49" charset="0"/>
              </a:rPr>
              <a:t>パスワードを入力してください</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login: </a:t>
            </a:r>
            <a:r>
              <a:rPr lang="en-US" altLang="ja-JP" sz="900" b="0" err="1">
                <a:solidFill>
                  <a:schemeClr val="bg1">
                    <a:lumMod val="65000"/>
                  </a:schemeClr>
                </a:solidFill>
                <a:effectLst/>
                <a:latin typeface="Consolas" panose="020B0609020204030204" pitchFamily="49" charset="0"/>
              </a:rPr>
              <a:t>React.FormEventHandler</a:t>
            </a:r>
            <a:r>
              <a:rPr lang="en-US" altLang="ja-JP" sz="900" b="0">
                <a:solidFill>
                  <a:schemeClr val="bg1">
                    <a:lumMod val="65000"/>
                  </a:schemeClr>
                </a:solidFill>
                <a:effectLst/>
                <a:latin typeface="Consolas" panose="020B0609020204030204" pitchFamily="49" charset="0"/>
              </a:rPr>
              <a:t>&lt;</a:t>
            </a:r>
            <a:r>
              <a:rPr lang="en-US" altLang="ja-JP" sz="900" b="0" err="1">
                <a:solidFill>
                  <a:schemeClr val="bg1">
                    <a:lumMod val="65000"/>
                  </a:schemeClr>
                </a:solidFill>
                <a:effectLst/>
                <a:latin typeface="Consolas" panose="020B0609020204030204" pitchFamily="49" charset="0"/>
              </a:rPr>
              <a:t>HTMLFormElement</a:t>
            </a:r>
            <a:r>
              <a:rPr lang="en-US" altLang="ja-JP" sz="900" b="0">
                <a:solidFill>
                  <a:schemeClr val="bg1">
                    <a:lumMod val="65000"/>
                  </a:schemeClr>
                </a:solidFill>
                <a:effectLst/>
                <a:latin typeface="Consolas" panose="020B0609020204030204" pitchFamily="49" charset="0"/>
              </a:rPr>
              <a:t>&gt; = async (event) =&gt; {</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endParaRPr lang="en-US" altLang="ja-JP" sz="900" b="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6" y="1844715"/>
            <a:ext cx="5958193" cy="4062651"/>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Login_content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Login_box</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Login_title</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&lt;h1&gt;</a:t>
            </a:r>
            <a:r>
              <a:rPr lang="ja-JP" altLang="en-US" sz="900" b="0">
                <a:solidFill>
                  <a:schemeClr val="bg1">
                    <a:lumMod val="65000"/>
                  </a:schemeClr>
                </a:solidFill>
                <a:effectLst/>
                <a:latin typeface="Consolas" panose="020B0609020204030204" pitchFamily="49" charset="0"/>
              </a:rPr>
              <a:t>ログイン</a:t>
            </a:r>
            <a:r>
              <a:rPr lang="en-US" altLang="ja-JP" sz="900" b="0">
                <a:solidFill>
                  <a:schemeClr val="bg1">
                    <a:lumMod val="65000"/>
                  </a:schemeClr>
                </a:solidFill>
                <a:effectLst/>
                <a:latin typeface="Consolas" panose="020B0609020204030204" pitchFamily="49" charset="0"/>
              </a:rPr>
              <a:t>&lt;/h1&gt;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="error"&gt;{</a:t>
            </a:r>
            <a:r>
              <a:rPr lang="en-US" altLang="ja-JP" sz="900" b="0" err="1">
                <a:solidFill>
                  <a:schemeClr val="bg1">
                    <a:lumMod val="65000"/>
                  </a:schemeClr>
                </a:solidFill>
                <a:effectLst/>
                <a:latin typeface="Consolas" panose="020B0609020204030204" pitchFamily="49" charset="0"/>
              </a:rPr>
              <a:t>formError</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&lt;form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Login_form</a:t>
            </a:r>
            <a:r>
              <a:rPr lang="en-US" altLang="ja-JP" sz="900" b="0">
                <a:solidFill>
                  <a:schemeClr val="bg1">
                    <a:lumMod val="65000"/>
                  </a:schemeClr>
                </a:solidFill>
                <a:effectLst/>
                <a:latin typeface="Consolas" panose="020B0609020204030204" pitchFamily="49" charset="0"/>
              </a:rPr>
              <a:t>"</a:t>
            </a:r>
          </a:p>
          <a:p>
            <a:r>
              <a:rPr lang="en-US" altLang="ja-JP" sz="900" b="0">
                <a:solidFill>
                  <a:srgbClr val="428226"/>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onSubmit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handleSubmit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setFormError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名前</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&lt;input type="text" {...</a:t>
            </a:r>
            <a:r>
              <a:rPr lang="en-US" altLang="ja-JP" sz="900" b="0" err="1">
                <a:solidFill>
                  <a:schemeClr val="bg1">
                    <a:lumMod val="65000"/>
                  </a:schemeClr>
                </a:solidFill>
                <a:effectLst/>
                <a:latin typeface="Consolas" panose="020B0609020204030204" pitchFamily="49" charset="0"/>
              </a:rPr>
              <a:t>userNameAttributes</a:t>
            </a:r>
            <a:r>
              <a:rPr lang="en-US" altLang="ja-JP" sz="900" b="0">
                <a:solidFill>
                  <a:schemeClr val="bg1">
                    <a:lumMod val="65000"/>
                  </a:schemeClr>
                </a:solidFill>
                <a:effectLst/>
                <a:latin typeface="Consolas" panose="020B0609020204030204" pitchFamily="49" charset="0"/>
              </a:rPr>
              <a:t>}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&lt;div</a:t>
            </a:r>
            <a:r>
              <a:rPr lang="en-US" altLang="ja-JP" sz="900" b="0">
                <a:solidFill>
                  <a:srgbClr val="428226"/>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className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"error"</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error</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&lt;/div&gt;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パスワード</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&lt;input type="password" {...</a:t>
            </a:r>
            <a:r>
              <a:rPr lang="en-US" altLang="ja-JP" sz="900" b="0" err="1">
                <a:solidFill>
                  <a:schemeClr val="bg1">
                    <a:lumMod val="65000"/>
                  </a:schemeClr>
                </a:solidFill>
                <a:effectLst/>
                <a:latin typeface="Consolas" panose="020B0609020204030204" pitchFamily="49" charset="0"/>
              </a:rPr>
              <a:t>passwordAttributes</a:t>
            </a:r>
            <a:r>
              <a:rPr lang="en-US" altLang="ja-JP" sz="900" b="0">
                <a:solidFill>
                  <a:schemeClr val="bg1">
                    <a:lumMod val="65000"/>
                  </a:schemeClr>
                </a:solidFill>
                <a:effectLst/>
                <a:latin typeface="Consolas" panose="020B0609020204030204" pitchFamily="49" charset="0"/>
              </a:rPr>
              <a:t>}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&lt;div</a:t>
            </a:r>
            <a:r>
              <a:rPr lang="en-US" altLang="ja-JP" sz="900" b="0">
                <a:solidFill>
                  <a:srgbClr val="428226"/>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className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"error"</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error</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password</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&lt;/div&gt;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Login_buttonGruop</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&lt;button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Login_button</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ログインする</a:t>
            </a:r>
            <a:r>
              <a:rPr lang="en-US" altLang="ja-JP" sz="900" b="0">
                <a:solidFill>
                  <a:schemeClr val="bg1">
                    <a:lumMod val="65000"/>
                  </a:schemeClr>
                </a:solidFill>
                <a:effectLst/>
                <a:latin typeface="Consolas" panose="020B0609020204030204" pitchFamily="49" charset="0"/>
              </a:rPr>
              <a:t>&lt;/button&gt;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&lt;/form&gt;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endParaRPr lang="en-US" altLang="ja-JP" sz="900" b="0">
              <a:solidFill>
                <a:srgbClr val="1A1A1A"/>
              </a:solidFill>
              <a:effectLst/>
              <a:latin typeface="Consolas" panose="020B0609020204030204" pitchFamily="49" charset="0"/>
            </a:endParaRP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844890" y="5725425"/>
            <a:ext cx="4631989"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独自に作成した</a:t>
            </a:r>
            <a:r>
              <a:rPr kumimoji="1" lang="en-US" altLang="ja-JP" sz="1600">
                <a:solidFill>
                  <a:schemeClr val="bg1"/>
                </a:solidFill>
                <a:latin typeface="Meiryo UI" panose="020B0604030504040204" pitchFamily="50" charset="-128"/>
                <a:ea typeface="Meiryo UI" panose="020B0604030504040204" pitchFamily="50" charset="-128"/>
              </a:rPr>
              <a:t>validation</a:t>
            </a:r>
            <a:r>
              <a:rPr kumimoji="1" lang="ja-JP" altLang="en-US" sz="1600">
                <a:solidFill>
                  <a:schemeClr val="bg1"/>
                </a:solidFill>
                <a:latin typeface="Meiryo UI" panose="020B0604030504040204" pitchFamily="50" charset="-128"/>
                <a:ea typeface="Meiryo UI" panose="020B0604030504040204" pitchFamily="50" charset="-128"/>
              </a:rPr>
              <a:t>フックを使って実装します。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800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ログイン（バリデーション）</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a:latin typeface="Meiryo UI" panose="020B0604030504040204" pitchFamily="50" charset="-128"/>
                <a:ea typeface="Meiryo UI" panose="020B0604030504040204" pitchFamily="50" charset="-128"/>
              </a:rPr>
              <a:t>App.css</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1454175" cy="1015663"/>
          </a:xfrm>
          <a:prstGeom prst="rect">
            <a:avLst/>
          </a:prstGeom>
          <a:solidFill>
            <a:schemeClr val="accent3">
              <a:lumMod val="20000"/>
              <a:lumOff val="80000"/>
            </a:schemeClr>
          </a:solidFill>
        </p:spPr>
        <p:txBody>
          <a:bodyPr wrap="square" bIns="0" rtlCol="0">
            <a:spAutoFit/>
          </a:bodyPr>
          <a:lstStyle/>
          <a:p>
            <a:r>
              <a:rPr lang="es-ES" altLang="ja-JP" sz="900" b="0">
                <a:solidFill>
                  <a:schemeClr val="bg1">
                    <a:lumMod val="65000"/>
                  </a:schemeClr>
                </a:solidFill>
                <a:effectLst/>
                <a:latin typeface="Consolas" panose="020B0609020204030204" pitchFamily="49" charset="0"/>
              </a:rPr>
              <a:t>body {</a:t>
            </a:r>
          </a:p>
          <a:p>
            <a:r>
              <a:rPr lang="es-ES" altLang="ja-JP" sz="900" b="0">
                <a:solidFill>
                  <a:schemeClr val="bg1">
                    <a:lumMod val="65000"/>
                  </a:schemeClr>
                </a:solidFill>
                <a:effectLst/>
                <a:latin typeface="Consolas" panose="020B0609020204030204" pitchFamily="49" charset="0"/>
              </a:rPr>
              <a:t>    margin: 0;</a:t>
            </a:r>
          </a:p>
          <a:p>
            <a:r>
              <a:rPr lang="es-ES" altLang="ja-JP" sz="900" b="0">
                <a:solidFill>
                  <a:schemeClr val="bg1">
                    <a:lumMod val="65000"/>
                  </a:schemeClr>
                </a:solidFill>
                <a:effectLst/>
                <a:latin typeface="Consolas" panose="020B0609020204030204" pitchFamily="49" charset="0"/>
              </a:rPr>
              <a:t>}</a:t>
            </a:r>
          </a:p>
          <a:p>
            <a:br>
              <a:rPr lang="es-ES" altLang="ja-JP" sz="900" b="0">
                <a:solidFill>
                  <a:srgbClr val="1A1A1A"/>
                </a:solidFill>
                <a:effectLst/>
                <a:latin typeface="Consolas" panose="020B0609020204030204" pitchFamily="49" charset="0"/>
              </a:rPr>
            </a:br>
            <a:r>
              <a:rPr lang="es-ES" altLang="ja-JP" sz="900" b="0">
                <a:solidFill>
                  <a:srgbClr val="3778B7"/>
                </a:solidFill>
                <a:effectLst/>
                <a:latin typeface="Consolas" panose="020B0609020204030204" pitchFamily="49" charset="0"/>
              </a:rPr>
              <a:t>.</a:t>
            </a:r>
            <a:r>
              <a:rPr lang="es-ES" altLang="ja-JP" sz="900" b="0">
                <a:solidFill>
                  <a:srgbClr val="B052A1"/>
                </a:solidFill>
                <a:effectLst/>
                <a:latin typeface="Consolas" panose="020B0609020204030204" pitchFamily="49" charset="0"/>
              </a:rPr>
              <a:t>error</a:t>
            </a:r>
            <a:r>
              <a:rPr lang="es-ES" altLang="ja-JP" sz="900" b="0">
                <a:solidFill>
                  <a:srgbClr val="1A1A1A"/>
                </a:solidFill>
                <a:effectLst/>
                <a:latin typeface="Consolas" panose="020B0609020204030204" pitchFamily="49" charset="0"/>
              </a:rPr>
              <a:t> {</a:t>
            </a:r>
          </a:p>
          <a:p>
            <a:r>
              <a:rPr lang="es-ES" altLang="ja-JP" sz="900" b="0">
                <a:solidFill>
                  <a:srgbClr val="1A1A1A"/>
                </a:solidFill>
                <a:effectLst/>
                <a:latin typeface="Consolas" panose="020B0609020204030204" pitchFamily="49" charset="0"/>
              </a:rPr>
              <a:t>    </a:t>
            </a:r>
            <a:r>
              <a:rPr lang="es-ES" altLang="ja-JP" sz="900" b="0">
                <a:solidFill>
                  <a:srgbClr val="428226"/>
                </a:solidFill>
                <a:effectLst/>
                <a:latin typeface="Consolas" panose="020B0609020204030204" pitchFamily="49" charset="0"/>
              </a:rPr>
              <a:t>color</a:t>
            </a:r>
            <a:r>
              <a:rPr lang="es-ES" altLang="ja-JP" sz="900" b="0">
                <a:solidFill>
                  <a:srgbClr val="1A1A1A"/>
                </a:solidFill>
                <a:effectLst/>
                <a:latin typeface="Consolas" panose="020B0609020204030204" pitchFamily="49" charset="0"/>
              </a:rPr>
              <a:t>: </a:t>
            </a:r>
            <a:r>
              <a:rPr lang="es-ES" altLang="ja-JP" sz="900" b="0">
                <a:solidFill>
                  <a:srgbClr val="C94824"/>
                </a:solidFill>
                <a:effectLst/>
                <a:latin typeface="Consolas" panose="020B0609020204030204" pitchFamily="49" charset="0"/>
              </a:rPr>
              <a:t>red</a:t>
            </a:r>
            <a:r>
              <a:rPr lang="es-ES" altLang="ja-JP" sz="900" b="0">
                <a:solidFill>
                  <a:srgbClr val="1A1A1A"/>
                </a:solidFill>
                <a:effectLst/>
                <a:latin typeface="Consolas" panose="020B0609020204030204" pitchFamily="49" charset="0"/>
              </a:rPr>
              <a:t>;</a:t>
            </a:r>
          </a:p>
          <a:p>
            <a:r>
              <a:rPr lang="es-ES" altLang="ja-JP" sz="900" b="0">
                <a:solidFill>
                  <a:srgbClr val="1A1A1A"/>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544747" y="3065118"/>
            <a:ext cx="3538156"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エラーメッセージのスタイルを追加します。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888807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バリデーションされることを確認しましょう。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ログイン（動作確認）</a:t>
            </a:r>
            <a:endParaRPr kumimoji="1" lang="en-US" altLang="ja-JP"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pic>
        <p:nvPicPr>
          <p:cNvPr id="6" name="図 5">
            <a:extLst>
              <a:ext uri="{FF2B5EF4-FFF2-40B4-BE49-F238E27FC236}">
                <a16:creationId xmlns:a16="http://schemas.microsoft.com/office/drawing/2014/main" id="{86CACC13-67D4-440A-9675-FFA2ADC8C7F1}"/>
              </a:ext>
            </a:extLst>
          </p:cNvPr>
          <p:cNvPicPr>
            <a:picLocks noChangeAspect="1"/>
          </p:cNvPicPr>
          <p:nvPr/>
        </p:nvPicPr>
        <p:blipFill>
          <a:blip r:embed="rId3"/>
          <a:stretch>
            <a:fillRect/>
          </a:stretch>
        </p:blipFill>
        <p:spPr>
          <a:xfrm>
            <a:off x="1000899" y="2274628"/>
            <a:ext cx="3891188" cy="3274829"/>
          </a:xfrm>
          <a:prstGeom prst="rect">
            <a:avLst/>
          </a:prstGeom>
        </p:spPr>
      </p:pic>
    </p:spTree>
    <p:extLst>
      <p:ext uri="{BB962C8B-B14F-4D97-AF65-F5344CB8AC3E}">
        <p14:creationId xmlns:p14="http://schemas.microsoft.com/office/powerpoint/2010/main" val="16014920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8389"/>
            <a:ext cx="12188389" cy="4796492"/>
          </a:xfrm>
          <a:prstGeom prst="rect">
            <a:avLst/>
          </a:prstGeom>
          <a:noFill/>
          <a:ln>
            <a:noFill/>
          </a:ln>
          <a:effectLst/>
        </p:spPr>
        <p:txBody>
          <a:bodyPr wrap="square" tIns="360000" bIns="360000" rtlCol="0" anchor="ctr">
            <a:noAutofit/>
          </a:bodyPr>
          <a:lstStyle/>
          <a:p>
            <a:pPr algn="ct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5</a:t>
            </a:r>
            <a:r>
              <a:rPr lang="ja-JP" altLang="en-US" sz="4400" b="1">
                <a:solidFill>
                  <a:schemeClr val="bg1"/>
                </a:solidFill>
                <a:latin typeface="Meiryo UI" panose="020B0604030504040204" pitchFamily="50" charset="-128"/>
                <a:ea typeface="Meiryo UI" panose="020B0604030504040204" pitchFamily="50" charset="-128"/>
              </a:rPr>
              <a:t>分休憩</a:t>
            </a:r>
            <a:endParaRPr lang="en-US" altLang="ja-JP" sz="4400" b="1">
              <a:solidFill>
                <a:schemeClr val="bg1"/>
              </a:solidFill>
              <a:latin typeface="Meiryo UI" panose="020B0604030504040204" pitchFamily="50" charset="-128"/>
              <a:ea typeface="Meiryo UI" panose="020B0604030504040204" pitchFamily="50" charset="-128"/>
            </a:endParaRPr>
          </a:p>
          <a:p>
            <a:pPr algn="ct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TIS</a:t>
            </a:r>
            <a:r>
              <a:rPr lang="ja-JP" altLang="en-US" sz="4400" b="1">
                <a:solidFill>
                  <a:schemeClr val="bg1"/>
                </a:solidFill>
                <a:latin typeface="Meiryo UI" panose="020B0604030504040204" pitchFamily="50" charset="-128"/>
                <a:ea typeface="Meiryo UI" panose="020B0604030504040204" pitchFamily="50" charset="-128"/>
              </a:rPr>
              <a:t>インテックグループ</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bg1"/>
                </a:solidFill>
                <a:latin typeface="Meiryo UI" panose="020B0604030504040204" pitchFamily="50" charset="-128"/>
                <a:ea typeface="Meiryo UI" panose="020B0604030504040204" pitchFamily="50" charset="-128"/>
              </a:rPr>
              <a:t>約</a:t>
            </a:r>
            <a:r>
              <a:rPr lang="en-US" altLang="ja-JP" sz="4400" b="1">
                <a:solidFill>
                  <a:schemeClr val="bg1"/>
                </a:solidFill>
                <a:latin typeface="Meiryo UI" panose="020B0604030504040204" pitchFamily="50" charset="-128"/>
                <a:ea typeface="Meiryo UI" panose="020B0604030504040204" pitchFamily="50" charset="-128"/>
              </a:rPr>
              <a:t>370</a:t>
            </a:r>
            <a:r>
              <a:rPr lang="ja-JP" altLang="en-US" sz="4400" b="1">
                <a:solidFill>
                  <a:schemeClr val="bg1"/>
                </a:solidFill>
                <a:latin typeface="Meiryo UI" panose="020B0604030504040204" pitchFamily="50" charset="-128"/>
                <a:ea typeface="Meiryo UI" panose="020B0604030504040204" pitchFamily="50" charset="-128"/>
              </a:rPr>
              <a:t>件</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bg1"/>
                </a:solidFill>
                <a:latin typeface="Meiryo UI" panose="020B0604030504040204" pitchFamily="50" charset="-128"/>
                <a:ea typeface="Meiryo UI" panose="020B0604030504040204" pitchFamily="50" charset="-128"/>
              </a:rPr>
              <a:t>何の数字？</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accent5"/>
                </a:solidFill>
                <a:latin typeface="Meiryo UI" panose="020B0604030504040204" pitchFamily="50" charset="-128"/>
                <a:ea typeface="Meiryo UI" panose="020B0604030504040204" pitchFamily="50" charset="-128"/>
              </a:rPr>
              <a:t>社内の</a:t>
            </a:r>
            <a:r>
              <a:rPr lang="en-US" altLang="ja-JP" sz="4400" b="1">
                <a:solidFill>
                  <a:schemeClr val="accent5"/>
                </a:solidFill>
                <a:latin typeface="Meiryo UI" panose="020B0604030504040204" pitchFamily="50" charset="-128"/>
                <a:ea typeface="Meiryo UI" panose="020B0604030504040204" pitchFamily="50" charset="-128"/>
              </a:rPr>
              <a:t>QA</a:t>
            </a:r>
            <a:r>
              <a:rPr lang="ja-JP" altLang="en-US" sz="4400" b="1">
                <a:solidFill>
                  <a:schemeClr val="accent5"/>
                </a:solidFill>
                <a:latin typeface="Meiryo UI" panose="020B0604030504040204" pitchFamily="50" charset="-128"/>
                <a:ea typeface="Meiryo UI" panose="020B0604030504040204" pitchFamily="50" charset="-128"/>
              </a:rPr>
              <a:t>サービスの半年間の質問数</a:t>
            </a:r>
            <a:endParaRPr lang="en-US" altLang="ja-JP" sz="4400" b="1">
              <a:solidFill>
                <a:schemeClr val="accent5"/>
              </a:solidFill>
              <a:latin typeface="Meiryo UI" panose="020B0604030504040204" pitchFamily="50" charset="-128"/>
              <a:ea typeface="Meiryo UI" panose="020B0604030504040204" pitchFamily="50" charset="-128"/>
            </a:endParaRPr>
          </a:p>
          <a:p>
            <a:pPr algn="ctr"/>
            <a:r>
              <a:rPr lang="ja-JP" altLang="en-US" sz="4400" b="1">
                <a:solidFill>
                  <a:schemeClr val="accent5"/>
                </a:solidFill>
                <a:latin typeface="Meiryo UI" panose="020B0604030504040204" pitchFamily="50" charset="-128"/>
                <a:ea typeface="Meiryo UI" panose="020B0604030504040204" pitchFamily="50" charset="-128"/>
              </a:rPr>
              <a:t>グループ全体</a:t>
            </a:r>
            <a:r>
              <a:rPr lang="en-US" altLang="ja-JP" sz="4400" b="1">
                <a:solidFill>
                  <a:schemeClr val="accent5"/>
                </a:solidFill>
                <a:latin typeface="Meiryo UI" panose="020B0604030504040204" pitchFamily="50" charset="-128"/>
                <a:ea typeface="Meiryo UI" panose="020B0604030504040204" pitchFamily="50" charset="-128"/>
              </a:rPr>
              <a:t>2</a:t>
            </a:r>
            <a:r>
              <a:rPr lang="ja-JP" altLang="en-US" sz="4400" b="1">
                <a:solidFill>
                  <a:schemeClr val="accent5"/>
                </a:solidFill>
                <a:latin typeface="Meiryo UI" panose="020B0604030504040204" pitchFamily="50" charset="-128"/>
                <a:ea typeface="Meiryo UI" panose="020B0604030504040204" pitchFamily="50" charset="-128"/>
              </a:rPr>
              <a:t>万人の総力で戦う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Tree>
    <p:extLst>
      <p:ext uri="{BB962C8B-B14F-4D97-AF65-F5344CB8AC3E}">
        <p14:creationId xmlns:p14="http://schemas.microsoft.com/office/powerpoint/2010/main" val="32213444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ユーザ登録</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pic>
        <p:nvPicPr>
          <p:cNvPr id="4" name="Picture 4" descr="signup">
            <a:extLst>
              <a:ext uri="{FF2B5EF4-FFF2-40B4-BE49-F238E27FC236}">
                <a16:creationId xmlns:a16="http://schemas.microsoft.com/office/drawing/2014/main" id="{7CF2C240-196E-448E-BAE1-7A7F74AB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442" y="2785278"/>
            <a:ext cx="5601586" cy="2954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92F7137-1B8B-49D6-B97A-F51702E338E9}"/>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ユーザコンテクストを使ってユーザ登録を実装します。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ハンズオン最後の作業</a:t>
            </a:r>
            <a:r>
              <a:rPr kumimoji="1" lang="ja-JP" altLang="en-US" sz="2000">
                <a:latin typeface="Meiryo UI" panose="020B0604030504040204" pitchFamily="50" charset="-128"/>
                <a:ea typeface="Meiryo UI" panose="020B0604030504040204" pitchFamily="50" charset="-128"/>
              </a:rPr>
              <a:t>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次のページの完成版ソースを参考に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ユーザ登録を実装してみてください。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70608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107996"/>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ユーザ登録</a:t>
            </a:r>
            <a:endParaRPr kumimoji="1" lang="en-US" altLang="ja-JP" sz="2800" b="1">
              <a:latin typeface="Meiryo UI" panose="020B0604030504040204" pitchFamily="50" charset="-128"/>
              <a:ea typeface="Meiryo UI" panose="020B0604030504040204" pitchFamily="50" charset="-128"/>
            </a:endParaRPr>
          </a:p>
          <a:p>
            <a:endParaRPr kumimoji="1" lang="en-US" altLang="ja-JP" sz="10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Signup.tsx</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533508"/>
            <a:ext cx="5260631" cy="517064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from "react";</a:t>
            </a:r>
          </a:p>
          <a:p>
            <a:r>
              <a:rPr lang="en-US" altLang="ja-JP" sz="900" b="0">
                <a:solidFill>
                  <a:schemeClr val="bg1">
                    <a:lumMod val="65000"/>
                  </a:schemeClr>
                </a:solidFill>
                <a:effectLst/>
                <a:latin typeface="Consolas" panose="020B0609020204030204" pitchFamily="49" charset="0"/>
              </a:rPr>
              <a:t>import { </a:t>
            </a:r>
            <a:r>
              <a:rPr lang="en-US" altLang="ja-JP" sz="900" b="0" err="1">
                <a:solidFill>
                  <a:schemeClr val="bg1">
                    <a:lumMod val="65000"/>
                  </a:schemeClr>
                </a:solidFill>
                <a:effectLst/>
                <a:latin typeface="Consolas" panose="020B0609020204030204" pitchFamily="49" charset="0"/>
              </a:rPr>
              <a:t>useHistory</a:t>
            </a:r>
            <a:r>
              <a:rPr lang="en-US" altLang="ja-JP" sz="900" b="0">
                <a:solidFill>
                  <a:schemeClr val="bg1">
                    <a:lumMod val="65000"/>
                  </a:schemeClr>
                </a:solidFill>
                <a:effectLst/>
                <a:latin typeface="Consolas" panose="020B0609020204030204" pitchFamily="49" charset="0"/>
              </a:rPr>
              <a:t> } from 'react-router-</a:t>
            </a:r>
            <a:r>
              <a:rPr lang="en-US" altLang="ja-JP" sz="900" b="0" err="1">
                <a:solidFill>
                  <a:schemeClr val="bg1">
                    <a:lumMod val="65000"/>
                  </a:schemeClr>
                </a:solidFill>
                <a:effectLst/>
                <a:latin typeface="Consolas" panose="020B0609020204030204" pitchFamily="49" charset="0"/>
              </a:rPr>
              <a:t>dom</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'./Signup.css';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AccountConflictError</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a:t>
            </a:r>
            <a:r>
              <a:rPr lang="en-US" altLang="ja-JP" sz="900" b="0" err="1">
                <a:solidFill>
                  <a:srgbClr val="428226"/>
                </a:solidFill>
                <a:effectLst/>
                <a:latin typeface="Consolas" panose="020B0609020204030204" pitchFamily="49" charset="0"/>
              </a:rPr>
              <a:t>UserContext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useInput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'../hooks/</a:t>
            </a:r>
            <a:r>
              <a:rPr lang="en-US" altLang="ja-JP" sz="900" b="0" err="1">
                <a:solidFill>
                  <a:srgbClr val="428226"/>
                </a:solidFill>
                <a:effectLst/>
                <a:latin typeface="Consolas" panose="020B0609020204030204" pitchFamily="49" charset="0"/>
              </a:rPr>
              <a:t>useInput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stringField</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useValidation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'../validation'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type</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ValidationFields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Signup: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userNameAttributes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useInput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passwordAttributes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useInput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formError</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setFormError</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history = </a:t>
            </a:r>
            <a:r>
              <a:rPr lang="en-US" altLang="ja-JP" sz="900" b="0" err="1">
                <a:solidFill>
                  <a:schemeClr val="bg1">
                    <a:lumMod val="65000"/>
                  </a:schemeClr>
                </a:solidFill>
                <a:effectLst/>
                <a:latin typeface="Consolas" panose="020B0609020204030204" pitchFamily="49" charset="0"/>
              </a:rPr>
              <a:t>useHistory</a:t>
            </a:r>
            <a:r>
              <a:rPr lang="en-US" altLang="ja-JP" sz="900" b="0">
                <a:solidFill>
                  <a:schemeClr val="bg1">
                    <a:lumMod val="65000"/>
                  </a:schemeClr>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handleSubmit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useValidation</a:t>
            </a:r>
            <a:r>
              <a:rPr lang="en-US" altLang="ja-JP" sz="900" b="0">
                <a:solidFill>
                  <a:srgbClr val="1A1A1A"/>
                </a:solidFill>
                <a:effectLst/>
                <a:latin typeface="Consolas" panose="020B0609020204030204" pitchFamily="49" charset="0"/>
              </a:rPr>
              <a:t>&lt;</a:t>
            </a:r>
            <a:r>
              <a:rPr lang="en-US" altLang="ja-JP" sz="900" b="0" err="1">
                <a:solidFill>
                  <a:srgbClr val="A56416"/>
                </a:solidFill>
                <a:effectLst/>
                <a:latin typeface="Consolas" panose="020B0609020204030204" pitchFamily="49" charset="0"/>
              </a:rPr>
              <a:t>ValidationFields</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userName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stringField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required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ja-JP" altLang="en-US" sz="900" b="0">
                <a:solidFill>
                  <a:srgbClr val="428226"/>
                </a:solidFill>
                <a:effectLst/>
                <a:latin typeface="Consolas" panose="020B0609020204030204" pitchFamily="49" charset="0"/>
              </a:rPr>
              <a:t>名前を入力してください</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stringField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required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ja-JP" altLang="en-US" sz="900" b="0">
                <a:solidFill>
                  <a:srgbClr val="428226"/>
                </a:solidFill>
                <a:effectLst/>
                <a:latin typeface="Consolas" panose="020B0609020204030204" pitchFamily="49" charset="0"/>
              </a:rPr>
              <a:t>パスワードを入力してください</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minLength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ja-JP" altLang="en-US" sz="900" b="0">
                <a:solidFill>
                  <a:srgbClr val="428226"/>
                </a:solidFill>
                <a:effectLst/>
                <a:latin typeface="Consolas" panose="020B0609020204030204" pitchFamily="49" charset="0"/>
              </a:rPr>
              <a:t>パスワードは</a:t>
            </a:r>
            <a:r>
              <a:rPr lang="en-US" altLang="ja-JP" sz="900" b="0">
                <a:solidFill>
                  <a:srgbClr val="428226"/>
                </a:solidFill>
                <a:effectLst/>
                <a:latin typeface="Consolas" panose="020B0609020204030204" pitchFamily="49" charset="0"/>
              </a:rPr>
              <a:t>4</a:t>
            </a:r>
            <a:r>
              <a:rPr lang="ja-JP" altLang="en-US" sz="900" b="0">
                <a:solidFill>
                  <a:srgbClr val="428226"/>
                </a:solidFill>
                <a:effectLst/>
                <a:latin typeface="Consolas" panose="020B0609020204030204" pitchFamily="49" charset="0"/>
              </a:rPr>
              <a:t>桁以上入力してください</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signup: </a:t>
            </a:r>
            <a:r>
              <a:rPr lang="en-US" altLang="ja-JP" sz="900" b="0" err="1">
                <a:solidFill>
                  <a:schemeClr val="bg1">
                    <a:lumMod val="65000"/>
                  </a:schemeClr>
                </a:solidFill>
                <a:effectLst/>
                <a:latin typeface="Consolas" panose="020B0609020204030204" pitchFamily="49" charset="0"/>
              </a:rPr>
              <a:t>React.FormEventHandler</a:t>
            </a:r>
            <a:r>
              <a:rPr lang="en-US" altLang="ja-JP" sz="900" b="0">
                <a:solidFill>
                  <a:schemeClr val="bg1">
                    <a:lumMod val="65000"/>
                  </a:schemeClr>
                </a:solidFill>
                <a:effectLst/>
                <a:latin typeface="Consolas" panose="020B0609020204030204" pitchFamily="49" charset="0"/>
              </a:rPr>
              <a:t>&lt;</a:t>
            </a:r>
            <a:r>
              <a:rPr lang="en-US" altLang="ja-JP" sz="900" b="0" err="1">
                <a:solidFill>
                  <a:schemeClr val="bg1">
                    <a:lumMod val="65000"/>
                  </a:schemeClr>
                </a:solidFill>
                <a:effectLst/>
                <a:latin typeface="Consolas" panose="020B0609020204030204" pitchFamily="49" charset="0"/>
              </a:rPr>
              <a:t>HTMLFormElement</a:t>
            </a:r>
            <a:r>
              <a:rPr lang="en-US" altLang="ja-JP" sz="900" b="0">
                <a:solidFill>
                  <a:schemeClr val="bg1">
                    <a:lumMod val="65000"/>
                  </a:schemeClr>
                </a:solidFill>
                <a:effectLst/>
                <a:latin typeface="Consolas" panose="020B0609020204030204" pitchFamily="49" charset="0"/>
              </a:rPr>
              <a:t>&gt; = async (event) =&gt; {</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event.preventDefault</a:t>
            </a:r>
            <a:r>
              <a:rPr lang="en-US" altLang="ja-JP" sz="900" b="0">
                <a:solidFill>
                  <a:schemeClr val="bg1">
                    <a:lumMod val="65000"/>
                  </a:schemeClr>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userContext</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signup</a:t>
            </a:r>
            <a:r>
              <a:rPr lang="en-US" altLang="ja-JP" sz="900" b="0">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instanceof</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AccountConflictError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setFormError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ja-JP" altLang="en-US" sz="900" b="0">
                <a:solidFill>
                  <a:srgbClr val="428226"/>
                </a:solidFill>
                <a:effectLst/>
                <a:latin typeface="Consolas" panose="020B0609020204030204" pitchFamily="49" charset="0"/>
              </a:rPr>
              <a:t>サインアップに失敗しました。同じ名前が登録されています。</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history.push</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p:txBody>
      </p:sp>
      <p:sp>
        <p:nvSpPr>
          <p:cNvPr id="4" name="テキスト ボックス 3">
            <a:extLst>
              <a:ext uri="{FF2B5EF4-FFF2-40B4-BE49-F238E27FC236}">
                <a16:creationId xmlns:a16="http://schemas.microsoft.com/office/drawing/2014/main" id="{673A4E78-1C31-45AC-83BC-B1997FFFA1AB}"/>
              </a:ext>
            </a:extLst>
          </p:cNvPr>
          <p:cNvSpPr txBox="1"/>
          <p:nvPr/>
        </p:nvSpPr>
        <p:spPr>
          <a:xfrm>
            <a:off x="5911702" y="1533507"/>
            <a:ext cx="5996763" cy="3785652"/>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Signup_content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Signup_box</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Signup_title</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&lt;h1&gt;</a:t>
            </a:r>
            <a:r>
              <a:rPr lang="ja-JP" altLang="en-US" sz="900" b="0">
                <a:solidFill>
                  <a:schemeClr val="bg1">
                    <a:lumMod val="65000"/>
                  </a:schemeClr>
                </a:solidFill>
                <a:effectLst/>
                <a:latin typeface="Consolas" panose="020B0609020204030204" pitchFamily="49" charset="0"/>
              </a:rPr>
              <a:t>ユーザー登録</a:t>
            </a:r>
            <a:r>
              <a:rPr lang="en-US" altLang="ja-JP" sz="900" b="0">
                <a:solidFill>
                  <a:schemeClr val="bg1">
                    <a:lumMod val="65000"/>
                  </a:schemeClr>
                </a:solidFill>
                <a:effectLst/>
                <a:latin typeface="Consolas" panose="020B0609020204030204" pitchFamily="49" charset="0"/>
              </a:rPr>
              <a:t>&lt;/h1&gt;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&lt;div</a:t>
            </a:r>
            <a:r>
              <a:rPr lang="en-US" altLang="ja-JP" sz="900" b="0">
                <a:solidFill>
                  <a:srgbClr val="428226"/>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className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"error"</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formError</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&lt;/div&gt;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&lt;form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Signup_form</a:t>
            </a:r>
            <a:r>
              <a:rPr lang="en-US" altLang="ja-JP" sz="900" b="0">
                <a:solidFill>
                  <a:schemeClr val="bg1">
                    <a:lumMod val="65000"/>
                  </a:schemeClr>
                </a:solidFill>
                <a:effectLst/>
                <a:latin typeface="Consolas" panose="020B0609020204030204" pitchFamily="49" charset="0"/>
              </a:rPr>
              <a:t>"</a:t>
            </a:r>
          </a:p>
          <a:p>
            <a:r>
              <a:rPr lang="en-US" altLang="ja-JP" sz="900" b="0">
                <a:solidFill>
                  <a:srgbClr val="428226"/>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onSubmit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handleSubmit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signup</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setFormError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名前</a:t>
            </a:r>
            <a:r>
              <a:rPr lang="en-US" altLang="ja-JP" sz="900" b="0">
                <a:solidFill>
                  <a:schemeClr val="bg1">
                    <a:lumMod val="65000"/>
                  </a:schemeClr>
                </a:solidFill>
                <a:effectLst/>
                <a:latin typeface="Consolas" panose="020B0609020204030204" pitchFamily="49" charset="0"/>
              </a:rPr>
              <a:t>&lt;/div&gt;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&lt;input type="text" </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userNameAttributes</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&lt;div</a:t>
            </a:r>
            <a:r>
              <a:rPr lang="en-US" altLang="ja-JP" sz="900" b="0">
                <a:solidFill>
                  <a:srgbClr val="428226"/>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className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"error"</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error</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userName</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&lt;/div&gt;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パスワード</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&lt;input type="password" </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passwordAttributes</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&lt;div</a:t>
            </a:r>
            <a:r>
              <a:rPr lang="en-US" altLang="ja-JP" sz="900" b="0">
                <a:solidFill>
                  <a:srgbClr val="428226"/>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className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"error"</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error</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password</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&lt;/div&gt;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Signup_buttonGroup</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&lt;button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Signup_button</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登録する</a:t>
            </a:r>
            <a:r>
              <a:rPr lang="en-US" altLang="ja-JP" sz="900" b="0">
                <a:solidFill>
                  <a:schemeClr val="bg1">
                    <a:lumMod val="65000"/>
                  </a:schemeClr>
                </a:solidFill>
                <a:effectLst/>
                <a:latin typeface="Consolas" panose="020B0609020204030204" pitchFamily="49" charset="0"/>
              </a:rPr>
              <a:t>&lt;/button&gt;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&lt;/form&gt;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0358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180</a:t>
            </a:r>
            <a:r>
              <a:rPr kumimoji="1" lang="ja-JP" altLang="en-US" sz="2800" b="1">
                <a:latin typeface="Meiryo UI" panose="020B0604030504040204" pitchFamily="50" charset="-128"/>
                <a:ea typeface="Meiryo UI" panose="020B0604030504040204" pitchFamily="50" charset="-128"/>
              </a:rPr>
              <a:t>分）</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264438" y="2613873"/>
            <a:ext cx="3663123" cy="2246769"/>
          </a:xfrm>
          <a:prstGeom prst="rect">
            <a:avLst/>
          </a:prstGeom>
          <a:noFill/>
        </p:spPr>
        <p:txBody>
          <a:bodyPr wrap="square" rtlCol="0">
            <a:spAutoFit/>
          </a:bodyPr>
          <a:lstStyle/>
          <a:p>
            <a:pPr>
              <a:lnSpc>
                <a:spcPts val="2400"/>
              </a:lnSpc>
            </a:pPr>
            <a:r>
              <a:rPr kumimoji="1" lang="en-US" altLang="ja-JP" sz="2000">
                <a:highlight>
                  <a:srgbClr val="FFFF00"/>
                </a:highlight>
                <a:latin typeface="Meiryo UI" panose="020B0604030504040204" pitchFamily="50" charset="-128"/>
                <a:ea typeface="Meiryo UI" panose="020B0604030504040204" pitchFamily="50" charset="-128"/>
              </a:rPr>
              <a:t>ToDo</a:t>
            </a:r>
            <a:r>
              <a:rPr kumimoji="1" lang="ja-JP" altLang="en-US" sz="2000">
                <a:highlight>
                  <a:srgbClr val="FFFF00"/>
                </a:highlight>
                <a:latin typeface="Meiryo UI" panose="020B0604030504040204" pitchFamily="50" charset="-128"/>
                <a:ea typeface="Meiryo UI" panose="020B0604030504040204" pitchFamily="50" charset="-128"/>
              </a:rPr>
              <a:t>管理の開発（</a:t>
            </a:r>
            <a:r>
              <a:rPr kumimoji="1" lang="en-US" altLang="ja-JP" sz="2000">
                <a:highlight>
                  <a:srgbClr val="FFFF00"/>
                </a:highlight>
                <a:latin typeface="Meiryo UI" panose="020B0604030504040204" pitchFamily="50" charset="-128"/>
                <a:ea typeface="Meiryo UI" panose="020B0604030504040204" pitchFamily="50" charset="-128"/>
              </a:rPr>
              <a:t>90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ページ外観の作成</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コンポーネントの分割</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の一覧表示</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の登録</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7" y="2608566"/>
            <a:ext cx="3663123" cy="2246769"/>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40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プロジェクトの作成</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クライアントコードの生成</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モックサーバーの起動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クライアントの作成</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324197" y="2608566"/>
            <a:ext cx="3663123" cy="2554545"/>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ユーザ認証の開発（</a:t>
            </a:r>
            <a:r>
              <a:rPr kumimoji="1" lang="en-US" altLang="ja-JP" sz="2000">
                <a:highlight>
                  <a:srgbClr val="FFFF00"/>
                </a:highlight>
                <a:latin typeface="Meiryo UI" panose="020B0604030504040204" pitchFamily="50" charset="-128"/>
                <a:ea typeface="Meiryo UI" panose="020B0604030504040204" pitchFamily="50" charset="-128"/>
              </a:rPr>
              <a:t>80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ページ外観の作成</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ルーティングの設定</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ユーザコンテクストの作成</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ログイン、ログアウト</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ユーザ登録</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667252"/>
            <a:ext cx="366312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365126" y="217675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460551" y="330013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7664428" y="3300137"/>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2717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
        <p:nvSpPr>
          <p:cNvPr id="10" name="テキスト ボックス 9">
            <a:extLst>
              <a:ext uri="{FF2B5EF4-FFF2-40B4-BE49-F238E27FC236}">
                <a16:creationId xmlns:a16="http://schemas.microsoft.com/office/drawing/2014/main" id="{EF92A7AB-7520-4E2C-973D-FA959BB65C27}"/>
              </a:ext>
            </a:extLst>
          </p:cNvPr>
          <p:cNvSpPr txBox="1"/>
          <p:nvPr/>
        </p:nvSpPr>
        <p:spPr>
          <a:xfrm rot="2068732">
            <a:off x="3421705" y="3106839"/>
            <a:ext cx="4044405" cy="451021"/>
          </a:xfrm>
          <a:prstGeom prst="rect">
            <a:avLst/>
          </a:prstGeom>
          <a:solidFill>
            <a:srgbClr val="FF0000"/>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TODO</a:t>
            </a:r>
            <a:r>
              <a:rPr kumimoji="1" lang="ja-JP" altLang="en-US" sz="2000">
                <a:solidFill>
                  <a:schemeClr val="bg1"/>
                </a:solidFill>
                <a:latin typeface="Meiryo UI" panose="020B0604030504040204" pitchFamily="50" charset="-128"/>
                <a:ea typeface="Meiryo UI" panose="020B0604030504040204" pitchFamily="50" charset="-128"/>
              </a:rPr>
              <a:t>　最後になおす</a:t>
            </a:r>
            <a:endParaRPr kumimoji="1" lang="en-US" altLang="ja-JP" sz="20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125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モバイルアプリ入門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モバイルアプリが画面遷移をコントロールします。</a:t>
            </a:r>
            <a:endParaRPr kumimoji="1" lang="en-US" altLang="ja-JP" sz="200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a:latin typeface="Meiryo UI" panose="020B0604030504040204" pitchFamily="50" charset="-128"/>
                <a:ea typeface="Meiryo UI" panose="020B0604030504040204" pitchFamily="50" charset="-128"/>
              </a:rPr>
              <a:t>リクエスト</a:t>
            </a:r>
            <a:endParaRPr kumimoji="1" lang="en-US" altLang="ja-JP" sz="200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データ</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サーバ</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操作に応じた</a:t>
            </a:r>
            <a:endParaRPr kumimoji="1" lang="en-US" altLang="ja-JP" sz="2000">
              <a:solidFill>
                <a:schemeClr val="tx1"/>
              </a:solidFill>
              <a:latin typeface="Meiryo UI" panose="020B0604030504040204" pitchFamily="50" charset="-128"/>
              <a:ea typeface="Meiryo UI" panose="020B0604030504040204" pitchFamily="50" charset="-128"/>
            </a:endParaRPr>
          </a:p>
          <a:p>
            <a:r>
              <a:rPr kumimoji="1" lang="ja-JP" altLang="en-US" sz="200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処理結果に応じた画面を表示する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62180" y="4031591"/>
            <a:ext cx="1926590"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スマホ</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pic>
        <p:nvPicPr>
          <p:cNvPr id="2050" name="Picture 2" descr="スマートフォン・スマホのイラスト">
            <a:extLst>
              <a:ext uri="{FF2B5EF4-FFF2-40B4-BE49-F238E27FC236}">
                <a16:creationId xmlns:a16="http://schemas.microsoft.com/office/drawing/2014/main" id="{5EDE9F52-5947-40D6-A6C3-2B60F6BD1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70" y="2887803"/>
            <a:ext cx="1097298" cy="11894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FE094-88ED-481E-8C44-562FDEFEE9A6}"/>
              </a:ext>
            </a:extLst>
          </p:cNvPr>
          <p:cNvSpPr txBox="1"/>
          <p:nvPr/>
        </p:nvSpPr>
        <p:spPr>
          <a:xfrm>
            <a:off x="9282793" y="5549457"/>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アイコンはいらすとやを使用しています。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クロスプラットフォーム開発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スマホアプリは</a:t>
            </a:r>
            <a:r>
              <a:rPr kumimoji="1" lang="en-US" altLang="ja-JP" sz="2000">
                <a:highlight>
                  <a:srgbClr val="FFFF00"/>
                </a:highlight>
                <a:latin typeface="Meiryo UI" panose="020B0604030504040204" pitchFamily="50" charset="-128"/>
                <a:ea typeface="Meiryo UI" panose="020B0604030504040204" pitchFamily="50" charset="-128"/>
              </a:rPr>
              <a:t>iOS</a:t>
            </a:r>
            <a:r>
              <a:rPr kumimoji="1" lang="ja-JP" altLang="en-US" sz="2000">
                <a:latin typeface="Meiryo UI" panose="020B0604030504040204" pitchFamily="50" charset="-128"/>
                <a:ea typeface="Meiryo UI" panose="020B0604030504040204" pitchFamily="50" charset="-128"/>
              </a:rPr>
              <a:t>と</a:t>
            </a:r>
            <a:r>
              <a:rPr kumimoji="1" lang="en-US" altLang="ja-JP" sz="2000">
                <a:highlight>
                  <a:srgbClr val="FFFF00"/>
                </a:highlight>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への対応が求められます。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コードを共有しないネイティブ実装（</a:t>
            </a:r>
            <a:r>
              <a:rPr kumimoji="1" lang="en-US" altLang="ja-JP" sz="2000">
                <a:latin typeface="Meiryo UI" panose="020B0604030504040204" pitchFamily="50" charset="-128"/>
                <a:ea typeface="Meiryo UI" panose="020B0604030504040204" pitchFamily="50" charset="-128"/>
              </a:rPr>
              <a:t>Swift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Kotlin</a:t>
            </a:r>
            <a:r>
              <a:rPr kumimoji="1" lang="ja-JP" altLang="en-US" sz="2000">
                <a:latin typeface="Meiryo UI" panose="020B0604030504040204" pitchFamily="50" charset="-128"/>
                <a:ea typeface="Meiryo UI" panose="020B0604030504040204" pitchFamily="50" charset="-128"/>
              </a:rPr>
              <a:t>）での開発は大変です。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つのコードで複数のプラットフォーム向けの開発を行うことを</a:t>
            </a:r>
            <a:r>
              <a:rPr kumimoji="1" lang="ja-JP" altLang="en-US" sz="2000">
                <a:highlight>
                  <a:srgbClr val="FFFF00"/>
                </a:highlight>
                <a:latin typeface="Meiryo UI" panose="020B0604030504040204" pitchFamily="50" charset="-128"/>
                <a:ea typeface="Meiryo UI" panose="020B0604030504040204" pitchFamily="50" charset="-128"/>
              </a:rPr>
              <a:t>クロスプラットフォーム開発</a:t>
            </a:r>
            <a:r>
              <a:rPr kumimoji="1" lang="ja-JP" altLang="en-US" sz="2000">
                <a:latin typeface="Meiryo UI" panose="020B0604030504040204" pitchFamily="50" charset="-128"/>
                <a:ea typeface="Meiryo UI" panose="020B0604030504040204" pitchFamily="50" charset="-128"/>
              </a:rPr>
              <a:t>と呼びます。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クロスプラットフォーム開発向けのフレームワークとして</a:t>
            </a:r>
            <a:r>
              <a:rPr kumimoji="1" lang="en-US" altLang="ja-JP" sz="2000">
                <a:latin typeface="Meiryo UI" panose="020B0604030504040204" pitchFamily="50" charset="-128"/>
                <a:ea typeface="Meiryo UI" panose="020B0604030504040204" pitchFamily="50" charset="-128"/>
              </a:rPr>
              <a:t>Flutter</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等があります。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同じ</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の開発にも活かせるので</a:t>
            </a: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モバイルアプリのクロスプラットフォーム開発：</a:t>
            </a:r>
            <a:r>
              <a:rPr kumimoji="1" lang="en-US" altLang="ja-JP" sz="2000">
                <a:latin typeface="Meiryo UI" panose="020B0604030504040204" pitchFamily="50" charset="-128"/>
                <a:ea typeface="Meiryo UI" panose="020B0604030504040204" pitchFamily="50" charset="-128"/>
              </a:rPr>
              <a:t>Flutter vs. React Native</a:t>
            </a:r>
            <a:r>
              <a:rPr kumimoji="1" lang="ja-JP" altLang="en-US" sz="2000">
                <a:latin typeface="Meiryo UI" panose="020B0604030504040204" pitchFamily="50" charset="-128"/>
                <a:ea typeface="Meiryo UI" panose="020B0604030504040204" pitchFamily="50" charset="-128"/>
              </a:rPr>
              <a:t>を徹底比較</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https://kaopiz.com/ja-news-cross-platform-framework-flutter-vs-react-native/</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Single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Page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Application</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を作るためのフレームワークです。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8097647" y="1028978"/>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endParaRPr kumimoji="1" lang="ja-JP" altLang="en-US" sz="2800" b="1">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8941462" y="5656188"/>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8344451" y="4560491"/>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56529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79F54AA-0A30-449F-A7C8-3AE5184EA818}"/>
              </a:ext>
            </a:extLst>
          </p:cNvPr>
          <p:cNvPicPr>
            <a:picLocks noChangeAspect="1"/>
          </p:cNvPicPr>
          <p:nvPr/>
        </p:nvPicPr>
        <p:blipFill rotWithShape="1">
          <a:blip r:embed="rId3">
            <a:extLst>
              <a:ext uri="{28A0092B-C50C-407E-A947-70E740481C1C}">
                <a14:useLocalDpi xmlns:a14="http://schemas.microsoft.com/office/drawing/2010/main" val="0"/>
              </a:ext>
            </a:extLst>
          </a:blip>
          <a:srcRect l="5854" t="5948" r="5829" b="7390"/>
          <a:stretch/>
        </p:blipFill>
        <p:spPr>
          <a:xfrm>
            <a:off x="7107980" y="1218095"/>
            <a:ext cx="4791457" cy="4421810"/>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を作れるにようしたフレームワークです。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28775" y="5391157"/>
            <a:ext cx="3943941"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Native</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283179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TypeScript</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の大部分は</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は型がないので苦労します。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動かすまで間違いに気づけないです。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少しでも苦労を和らげたいので</a:t>
            </a:r>
            <a:r>
              <a:rPr kumimoji="1" lang="en-US" altLang="ja-JP" sz="2000">
                <a:highlight>
                  <a:srgbClr val="FFFF00"/>
                </a:highlight>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を使い、</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に型を導入します。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学習コストに見合うだけの恩恵を受けられます。</a:t>
            </a:r>
            <a:endParaRPr kumimoji="1" lang="en-US" altLang="ja-JP" sz="200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1656728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Visual</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Studio</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Code</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の恩恵を受けるため</a:t>
            </a:r>
            <a:r>
              <a:rPr kumimoji="1" lang="en-US" altLang="ja-JP" sz="2000">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型に基づいてコード補完や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コードの間違いを教えてくれます。</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88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7E28DAD-EAC3-47A5-AD5E-B2E5345DB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ハンズオン資料のダウンロードのお願い</a:t>
            </a:r>
            <a:endParaRPr kumimoji="1" lang="en-US" altLang="ja-JP"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モバイルハンズオンに参加頂き、ありがとうございます。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本日使用する</a:t>
            </a:r>
            <a:r>
              <a:rPr kumimoji="1" lang="ja-JP" altLang="en-US" sz="200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は</a:t>
            </a: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のチャットで連絡します。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ダウンロード後、任意の場所で</a:t>
            </a:r>
            <a:r>
              <a:rPr kumimoji="1" lang="en-US" altLang="ja-JP" sz="2000">
                <a:latin typeface="Meiryo UI" panose="020B0604030504040204" pitchFamily="50" charset="-128"/>
                <a:ea typeface="Meiryo UI" panose="020B0604030504040204" pitchFamily="50" charset="-128"/>
              </a:rPr>
              <a:t>zip</a:t>
            </a:r>
            <a:r>
              <a:rPr kumimoji="1" lang="ja-JP" altLang="en-US" sz="2000">
                <a:latin typeface="Meiryo UI" panose="020B0604030504040204" pitchFamily="50" charset="-128"/>
                <a:ea typeface="Meiryo UI" panose="020B0604030504040204" pitchFamily="50" charset="-128"/>
              </a:rPr>
              <a:t>ファイルの解凍をお願いします。</a:t>
            </a:r>
            <a:endParaRPr kumimoji="1" lang="en-US" altLang="ja-JP" sz="200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
        <p:nvSpPr>
          <p:cNvPr id="10" name="テキスト ボックス 9">
            <a:extLst>
              <a:ext uri="{FF2B5EF4-FFF2-40B4-BE49-F238E27FC236}">
                <a16:creationId xmlns:a16="http://schemas.microsoft.com/office/drawing/2014/main" id="{75D199ED-138E-4BCA-BE87-424486F174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モバイルアプリと</a:t>
            </a:r>
            <a:r>
              <a:rPr kumimoji="1" lang="en-US" altLang="ja-JP" sz="2800" b="1">
                <a:latin typeface="Meiryo UI" panose="020B0604030504040204" pitchFamily="50" charset="-128"/>
                <a:ea typeface="Meiryo UI" panose="020B0604030504040204" pitchFamily="50" charset="-128"/>
              </a:rPr>
              <a:t>REST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モバイルアプリと</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が独立しているのでうれしい面が多々ありますが、</a:t>
            </a:r>
            <a:r>
              <a:rPr kumimoji="1" lang="ja-JP" altLang="en-US" sz="200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a:latin typeface="Meiryo UI" panose="020B0604030504040204" pitchFamily="50" charset="-128"/>
                <a:ea typeface="Meiryo UI" panose="020B0604030504040204" pitchFamily="50" charset="-128"/>
              </a:rPr>
              <a:t>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がないとモバイルアプリが動かせない？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32" name="Picture 4" descr="サーバーのアイコン素材">
            <a:extLst>
              <a:ext uri="{FF2B5EF4-FFF2-40B4-BE49-F238E27FC236}">
                <a16:creationId xmlns:a16="http://schemas.microsoft.com/office/drawing/2014/main" id="{1D3702FB-F2A4-4DFA-9856-F914B87C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ED88E725-A40D-4C1A-973E-9E8D88EFA144}"/>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A37804AA-2BBB-447D-B1AF-0ACEE3EE0F57}"/>
              </a:ext>
            </a:extLst>
          </p:cNvPr>
          <p:cNvCxnSpPr>
            <a:cxnSpLocks/>
          </p:cNvCxnSpPr>
          <p:nvPr/>
        </p:nvCxnSpPr>
        <p:spPr>
          <a:xfrm>
            <a:off x="3609975" y="3276669"/>
            <a:ext cx="5137393"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D99C59B-004D-4D99-88B0-C67931EBC7C5}"/>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40" name="Picture 2" descr="スマートフォン・スマホのイラスト">
            <a:extLst>
              <a:ext uri="{FF2B5EF4-FFF2-40B4-BE49-F238E27FC236}">
                <a16:creationId xmlns:a16="http://schemas.microsoft.com/office/drawing/2014/main" id="{7B33B7BE-1B4E-4749-81D0-EFF6ECDF3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7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を定義するための仕様です。</a:t>
            </a:r>
            <a:endParaRPr kumimoji="1" lang="en-US" altLang="ja-JP" sz="200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88997"/>
            <a:ext cx="3043824" cy="574260"/>
          </a:xfrm>
          <a:prstGeom prst="rect">
            <a:avLst/>
          </a:prstGeom>
          <a:noFill/>
        </p:spPr>
        <p:txBody>
          <a:bodyPr wrap="square" lIns="0" tIns="0" rIns="0" bIns="0" rtlCol="0" anchor="ctr" anchorCtr="0">
            <a:spAutoFit/>
          </a:bodyPr>
          <a:lstStyle/>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OpenAPI</a:t>
            </a:r>
            <a:r>
              <a:rPr kumimoji="1" lang="ja-JP" altLang="en-US" sz="1400">
                <a:highlight>
                  <a:srgbClr val="FFFF00"/>
                </a:highlight>
                <a:latin typeface="Meiryo UI" panose="020B0604030504040204" pitchFamily="50" charset="-128"/>
                <a:ea typeface="Meiryo UI" panose="020B0604030504040204" pitchFamily="50" charset="-128"/>
              </a:rPr>
              <a:t>ドキュメント</a:t>
            </a:r>
            <a:endParaRPr kumimoji="1" lang="en-US" altLang="ja-JP" sz="140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(API</a:t>
            </a:r>
            <a:r>
              <a:rPr kumimoji="1" lang="ja-JP" altLang="en-US" sz="1400">
                <a:highlight>
                  <a:srgbClr val="FFFF00"/>
                </a:highlight>
                <a:latin typeface="Meiryo UI" panose="020B0604030504040204" pitchFamily="50" charset="-128"/>
                <a:ea typeface="Meiryo UI" panose="020B0604030504040204" pitchFamily="50" charset="-128"/>
              </a:rPr>
              <a:t>定義、レスポンスの例</a:t>
            </a:r>
            <a:r>
              <a:rPr kumimoji="1" lang="en-US" altLang="ja-JP" sz="140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645150"/>
            <a:ext cx="595015" cy="7578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95" y="4972795"/>
            <a:ext cx="581791" cy="836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385768" y="3276669"/>
            <a:ext cx="2361600"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405349" y="5798947"/>
            <a:ext cx="1732082"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サーバ</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4965905" y="3863424"/>
            <a:ext cx="1949881"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クライアントコード</a:t>
            </a:r>
            <a:endParaRPr kumimoji="1" lang="en-US" altLang="ja-JP" sz="140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899580"/>
            <a:ext cx="595015" cy="75783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flipV="1">
            <a:off x="3638550" y="3276669"/>
            <a:ext cx="1857375" cy="20258"/>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5918495" y="1024065"/>
            <a:ext cx="1471626"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39108"/>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利用</a:t>
            </a:r>
            <a:endParaRPr kumimoji="1" lang="en-US" altLang="ja-JP" sz="140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156728" y="1231497"/>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生成</a:t>
            </a:r>
            <a:endParaRPr kumimoji="1" lang="en-US" altLang="ja-JP" sz="140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271391" y="1235312"/>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モック化</a:t>
            </a:r>
            <a:endParaRPr kumimoji="1" lang="en-US" altLang="ja-JP" sz="140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7985136" y="1024065"/>
            <a:ext cx="1226420"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29" name="テキスト ボックス 28">
            <a:extLst>
              <a:ext uri="{FF2B5EF4-FFF2-40B4-BE49-F238E27FC236}">
                <a16:creationId xmlns:a16="http://schemas.microsoft.com/office/drawing/2014/main" id="{93DC66BE-A680-4403-A6D7-E6145939EC6F}"/>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30" name="Picture 2" descr="スマートフォン・スマホのイラスト">
            <a:extLst>
              <a:ext uri="{FF2B5EF4-FFF2-40B4-BE49-F238E27FC236}">
                <a16:creationId xmlns:a16="http://schemas.microsoft.com/office/drawing/2014/main" id="{349D11D8-9F03-4123-AAF3-E0B524875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99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開発準備</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806904" cy="979435"/>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TypeScript</a:t>
            </a:r>
            <a:r>
              <a:rPr kumimoji="1" lang="ja-JP" altLang="en-US" sz="1600">
                <a:solidFill>
                  <a:schemeClr val="bg1"/>
                </a:solidFill>
                <a:latin typeface="Meiryo UI" panose="020B0604030504040204" pitchFamily="50" charset="-128"/>
                <a:ea typeface="Meiryo UI" panose="020B0604030504040204" pitchFamily="50" charset="-128"/>
              </a:rPr>
              <a:t>用のテンプレートを使用しています。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478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2E0F5DB3-A50B-4A59-9BA1-587802C176C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CE1F63E-03A7-44A5-BF9B-DE55974E48B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806904" cy="979435"/>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TypeScript</a:t>
            </a:r>
            <a:r>
              <a:rPr kumimoji="1" lang="ja-JP" altLang="en-US" sz="1600">
                <a:solidFill>
                  <a:schemeClr val="bg1"/>
                </a:solidFill>
                <a:latin typeface="Meiryo UI" panose="020B0604030504040204" pitchFamily="50" charset="-128"/>
                <a:ea typeface="Meiryo UI" panose="020B0604030504040204" pitchFamily="50" charset="-128"/>
              </a:rPr>
              <a:t>用のテンプレートを使用しています。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この後の開発に進む前に、時間のかかるパッケージのインストールを走らせておきます。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Tree>
    <p:extLst>
      <p:ext uri="{BB962C8B-B14F-4D97-AF65-F5344CB8AC3E}">
        <p14:creationId xmlns:p14="http://schemas.microsoft.com/office/powerpoint/2010/main" val="36104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40D709F-53FB-4703-B40F-DB86D40515C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90DAD31-DA38-47DF-B76A-29F9A61A5B5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この後の開発に進む前に、時間のかかるパッケージのインストールを走らせておきます。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Tree>
    <p:extLst>
      <p:ext uri="{BB962C8B-B14F-4D97-AF65-F5344CB8AC3E}">
        <p14:creationId xmlns:p14="http://schemas.microsoft.com/office/powerpoint/2010/main" val="3610937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520D702-5110-4020-83B7-B0BBE78794F5}"/>
              </a:ext>
            </a:extLst>
          </p:cNvPr>
          <p:cNvPicPr>
            <a:picLocks noChangeAspect="1"/>
          </p:cNvPicPr>
          <p:nvPr/>
        </p:nvPicPr>
        <p:blipFill>
          <a:blip r:embed="rId3"/>
          <a:stretch>
            <a:fillRect/>
          </a:stretch>
        </p:blipFill>
        <p:spPr>
          <a:xfrm>
            <a:off x="6837086" y="1039367"/>
            <a:ext cx="4202390" cy="3125690"/>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クライアントコードは既に生成済みなので作業しません。</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ディレクトリで次のコマンドで生成します。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api-gen.yml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次のディレクトリに生成されます。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highlight>
                  <a:srgbClr val="FFFF00"/>
                </a:highlight>
                <a:latin typeface="Meiryo UI" panose="020B0604030504040204" pitchFamily="50" charset="-128"/>
                <a:ea typeface="Meiryo UI" panose="020B0604030504040204" pitchFamily="50" charset="-128"/>
              </a:rPr>
              <a:t>src</a:t>
            </a:r>
            <a:r>
              <a:rPr kumimoji="1" lang="en-US" altLang="ja-JP" sz="200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8" y="5013616"/>
            <a:ext cx="675321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a:solidFill>
                  <a:schemeClr val="bg1"/>
                </a:solidFill>
                <a:latin typeface="Meiryo UI" panose="020B0604030504040204" pitchFamily="50" charset="-128"/>
                <a:ea typeface="Meiryo UI" panose="020B0604030504040204" pitchFamily="50" charset="-128"/>
              </a:rPr>
              <a:t>OpenAPI Generator</a:t>
            </a:r>
            <a:r>
              <a:rPr kumimoji="1" lang="ja-JP" altLang="en-US" sz="160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Docker</a:t>
            </a:r>
            <a:r>
              <a:rPr kumimoji="1" lang="ja-JP" altLang="en-US" sz="160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7" name="矢印: 右 6">
            <a:extLst>
              <a:ext uri="{FF2B5EF4-FFF2-40B4-BE49-F238E27FC236}">
                <a16:creationId xmlns:a16="http://schemas.microsoft.com/office/drawing/2014/main" id="{18161B08-A8BA-4A88-8185-15ACC7518830}"/>
              </a:ext>
            </a:extLst>
          </p:cNvPr>
          <p:cNvSpPr/>
          <p:nvPr/>
        </p:nvSpPr>
        <p:spPr>
          <a:xfrm rot="2558427">
            <a:off x="8066447" y="9680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34249C7-BFC7-4A4C-B374-C538A90D8265}"/>
              </a:ext>
            </a:extLst>
          </p:cNvPr>
          <p:cNvSpPr txBox="1"/>
          <p:nvPr/>
        </p:nvSpPr>
        <p:spPr>
          <a:xfrm>
            <a:off x="6611548" y="2310729"/>
            <a:ext cx="4168725" cy="21236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export class </a:t>
            </a:r>
            <a:r>
              <a:rPr lang="en-US" altLang="ja-JP" sz="900" b="0" err="1">
                <a:solidFill>
                  <a:srgbClr val="C94824"/>
                </a:solidFill>
                <a:effectLst/>
                <a:latin typeface="Consolas" panose="020B0609020204030204" pitchFamily="49" charset="0"/>
              </a:rPr>
              <a:t>TrashApi</a:t>
            </a:r>
            <a:r>
              <a:rPr lang="en-US" altLang="ja-JP" sz="900" b="0">
                <a:solidFill>
                  <a:schemeClr val="bg1">
                    <a:lumMod val="65000"/>
                  </a:schemeClr>
                </a:solidFill>
                <a:effectLst/>
                <a:latin typeface="Consolas" panose="020B0609020204030204" pitchFamily="49" charset="0"/>
              </a:rPr>
              <a:t> extends </a:t>
            </a:r>
            <a:r>
              <a:rPr lang="en-US" altLang="ja-JP" sz="900" b="0" err="1">
                <a:solidFill>
                  <a:schemeClr val="bg1">
                    <a:lumMod val="65000"/>
                  </a:schemeClr>
                </a:solidFill>
                <a:effectLst/>
                <a:latin typeface="Consolas" panose="020B0609020204030204" pitchFamily="49" charset="0"/>
              </a:rPr>
              <a:t>runtime.BaseAPI</a:t>
            </a:r>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 </a:t>
            </a:r>
            <a:r>
              <a:rPr lang="ja-JP" altLang="en-US" sz="900" b="0">
                <a:solidFill>
                  <a:schemeClr val="bg1">
                    <a:lumMod val="65000"/>
                  </a:schemeClr>
                </a:solidFill>
                <a:effectLst/>
                <a:latin typeface="Consolas" panose="020B0609020204030204" pitchFamily="49" charset="0"/>
              </a:rPr>
              <a:t>登録しているゴミ拾いを全て取得する。 </a:t>
            </a:r>
          </a:p>
          <a:p>
            <a:r>
              <a:rPr lang="ja-JP" altLang="en-US" sz="900" b="0">
                <a:solidFill>
                  <a:schemeClr val="bg1">
                    <a:lumMod val="65000"/>
                  </a:schemeClr>
                </a:solidFill>
                <a:effectLst/>
                <a:latin typeface="Consolas" panose="020B0609020204030204" pitchFamily="49" charset="0"/>
              </a:rPr>
              <a:t>     * 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t>
            </a:r>
            <a:endParaRPr lang="ja-JP" altLang="en-US" sz="900" b="0">
              <a:solidFill>
                <a:schemeClr val="bg1">
                  <a:lumMod val="65000"/>
                </a:schemeClr>
              </a:solidFill>
              <a:effectLst/>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async </a:t>
            </a:r>
            <a:r>
              <a:rPr lang="en-US" altLang="ja-JP" sz="900" b="0">
                <a:solidFill>
                  <a:srgbClr val="C94824"/>
                </a:solidFill>
                <a:effectLst/>
                <a:latin typeface="Consolas" panose="020B0609020204030204" pitchFamily="49" charset="0"/>
              </a:rPr>
              <a:t>getTrashList</a:t>
            </a:r>
            <a:r>
              <a:rPr lang="en-US" altLang="ja-JP" sz="900" b="0">
                <a:solidFill>
                  <a:schemeClr val="bg1">
                    <a:lumMod val="65000"/>
                  </a:schemeClr>
                </a:solidFill>
                <a:effectLst/>
                <a:latin typeface="Consolas" panose="020B0609020204030204" pitchFamily="49" charset="0"/>
              </a:rPr>
              <a:t>(): Promise&lt;Array&lt;Trash&gt;&gt; {</a:t>
            </a:r>
          </a:p>
          <a:p>
            <a:r>
              <a:rPr lang="en-US" altLang="ja-JP" sz="900" b="0">
                <a:solidFill>
                  <a:schemeClr val="bg1">
                    <a:lumMod val="65000"/>
                  </a:schemeClr>
                </a:solidFill>
                <a:effectLst/>
                <a:latin typeface="Consolas" panose="020B0609020204030204" pitchFamily="49" charset="0"/>
              </a:rPr>
              <a:t>        const response = await </a:t>
            </a:r>
            <a:r>
              <a:rPr lang="en-US" altLang="ja-JP" sz="900" b="0" err="1">
                <a:solidFill>
                  <a:schemeClr val="bg1">
                    <a:lumMod val="65000"/>
                  </a:schemeClr>
                </a:solidFill>
                <a:effectLst/>
                <a:latin typeface="Consolas" panose="020B0609020204030204" pitchFamily="49" charset="0"/>
              </a:rPr>
              <a:t>this.getTrashListRaw</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return await </a:t>
            </a:r>
            <a:r>
              <a:rPr lang="en-US" altLang="ja-JP" sz="900" b="0" err="1">
                <a:solidFill>
                  <a:schemeClr val="bg1">
                    <a:lumMod val="65000"/>
                  </a:schemeClr>
                </a:solidFill>
                <a:effectLst/>
                <a:latin typeface="Consolas" panose="020B0609020204030204" pitchFamily="49" charset="0"/>
              </a:rPr>
              <a:t>response.value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ja-JP" altLang="en-US" sz="900" b="0">
                <a:solidFill>
                  <a:schemeClr val="bg1">
                    <a:lumMod val="65000"/>
                  </a:schemeClr>
                </a:solidFill>
                <a:effectLst/>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endParaRPr lang="en-US" altLang="ja-JP" sz="900" b="0">
              <a:solidFill>
                <a:srgbClr val="1A1A1A"/>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B2615FD3-0D5A-441C-84BD-F532E8743870}"/>
              </a:ext>
            </a:extLst>
          </p:cNvPr>
          <p:cNvSpPr txBox="1"/>
          <p:nvPr/>
        </p:nvSpPr>
        <p:spPr>
          <a:xfrm>
            <a:off x="546370" y="1069809"/>
            <a:ext cx="4436691" cy="5309146"/>
          </a:xfrm>
          <a:prstGeom prst="rect">
            <a:avLst/>
          </a:prstGeom>
          <a:solidFill>
            <a:schemeClr val="accent3">
              <a:lumMod val="20000"/>
              <a:lumOff val="80000"/>
            </a:schemeClr>
          </a:solidFill>
        </p:spPr>
        <p:txBody>
          <a:bodyPr wrap="square" bIns="0" rtlCol="0">
            <a:spAutoFit/>
          </a:bodyPr>
          <a:lstStyle/>
          <a:p>
            <a:r>
              <a:rPr lang="en-US" altLang="ja-JP" sz="900" b="0" err="1">
                <a:solidFill>
                  <a:schemeClr val="bg1">
                    <a:lumMod val="65000"/>
                  </a:schemeClr>
                </a:solidFill>
                <a:effectLst/>
                <a:latin typeface="Consolas" panose="020B0609020204030204" pitchFamily="49" charset="0"/>
              </a:rPr>
              <a:t>openapi</a:t>
            </a:r>
            <a:r>
              <a:rPr lang="en-US" altLang="ja-JP" sz="900" b="0">
                <a:solidFill>
                  <a:schemeClr val="bg1">
                    <a:lumMod val="65000"/>
                  </a:schemeClr>
                </a:solidFill>
                <a:effectLst/>
                <a:latin typeface="Consolas" panose="020B0609020204030204" pitchFamily="49" charset="0"/>
              </a:rPr>
              <a:t>: 3.0.3</a:t>
            </a:r>
          </a:p>
          <a:p>
            <a:r>
              <a:rPr lang="en-US" altLang="ja-JP" sz="900" b="0">
                <a:solidFill>
                  <a:schemeClr val="bg1">
                    <a:lumMod val="65000"/>
                  </a:schemeClr>
                </a:solidFill>
                <a:effectLst/>
                <a:latin typeface="Consolas" panose="020B0609020204030204" pitchFamily="49" charset="0"/>
              </a:rPr>
              <a:t>info:</a:t>
            </a:r>
          </a:p>
          <a:p>
            <a:r>
              <a:rPr lang="en-US" altLang="ja-JP" sz="900" b="0">
                <a:solidFill>
                  <a:schemeClr val="bg1">
                    <a:lumMod val="65000"/>
                  </a:schemeClr>
                </a:solidFill>
                <a:effectLst/>
                <a:latin typeface="Consolas" panose="020B0609020204030204" pitchFamily="49" charset="0"/>
              </a:rPr>
              <a:t>  title: PUT REST API</a:t>
            </a:r>
          </a:p>
          <a:p>
            <a:r>
              <a:rPr lang="en-US" altLang="ja-JP" sz="900" b="0">
                <a:solidFill>
                  <a:schemeClr val="bg1">
                    <a:lumMod val="65000"/>
                  </a:schemeClr>
                </a:solidFill>
                <a:effectLst/>
                <a:latin typeface="Consolas" panose="020B0609020204030204" pitchFamily="49" charset="0"/>
              </a:rPr>
              <a:t>  version: '1.0.0'</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モバイルアプリハンズオンで作成する</a:t>
            </a:r>
            <a:r>
              <a:rPr lang="en-US" altLang="ja-JP" sz="900" b="0">
                <a:solidFill>
                  <a:schemeClr val="bg1">
                    <a:lumMod val="65000"/>
                  </a:schemeClr>
                </a:solidFill>
                <a:effectLst/>
                <a:latin typeface="Consolas" panose="020B0609020204030204" pitchFamily="49" charset="0"/>
              </a:rPr>
              <a:t>PUT</a:t>
            </a:r>
            <a:r>
              <a:rPr lang="ja-JP" altLang="en-US" sz="900" b="0">
                <a:solidFill>
                  <a:schemeClr val="bg1">
                    <a:lumMod val="65000"/>
                  </a:schemeClr>
                </a:solidFill>
                <a:effectLst/>
                <a:latin typeface="Consolas" panose="020B0609020204030204" pitchFamily="49" charset="0"/>
              </a:rPr>
              <a:t>アプリの</a:t>
            </a:r>
            <a:r>
              <a:rPr lang="en-US" altLang="ja-JP" sz="900" b="0">
                <a:solidFill>
                  <a:schemeClr val="bg1">
                    <a:lumMod val="65000"/>
                  </a:schemeClr>
                </a:solidFill>
                <a:effectLst/>
                <a:latin typeface="Consolas" panose="020B0609020204030204" pitchFamily="49" charset="0"/>
              </a:rPr>
              <a:t>REST API</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tags:</a:t>
            </a:r>
          </a:p>
          <a:p>
            <a:r>
              <a:rPr lang="en-US" altLang="ja-JP" sz="900" b="0">
                <a:solidFill>
                  <a:schemeClr val="bg1">
                    <a:lumMod val="65000"/>
                  </a:schemeClr>
                </a:solidFill>
                <a:effectLst/>
                <a:latin typeface="Consolas" panose="020B0609020204030204" pitchFamily="49" charset="0"/>
              </a:rPr>
              <a:t>  - name: users</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ユーザ管理</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name: trash</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ゴミ拾い管理</a:t>
            </a:r>
          </a:p>
          <a:p>
            <a:r>
              <a:rPr lang="en-US" altLang="ja-JP" sz="900" b="0">
                <a:solidFill>
                  <a:schemeClr val="bg1">
                    <a:lumMod val="65000"/>
                  </a:schemeClr>
                </a:solidFill>
                <a:effectLst/>
                <a:latin typeface="Consolas" panose="020B0609020204030204" pitchFamily="49" charset="0"/>
              </a:rPr>
              <a:t>servers:</a:t>
            </a:r>
          </a:p>
          <a:p>
            <a:r>
              <a:rPr lang="en-US" altLang="ja-JP" sz="900" b="0">
                <a:solidFill>
                  <a:schemeClr val="bg1">
                    <a:lumMod val="65000"/>
                  </a:schemeClr>
                </a:solidFill>
                <a:effectLst/>
                <a:latin typeface="Consolas" panose="020B0609020204030204" pitchFamily="49" charset="0"/>
              </a:rPr>
              <a:t>  - url: 'http://localhost:9080'</a:t>
            </a:r>
          </a:p>
          <a:p>
            <a:r>
              <a:rPr lang="en-US" altLang="ja-JP" sz="900" b="0">
                <a:solidFill>
                  <a:schemeClr val="bg1">
                    <a:lumMod val="65000"/>
                  </a:schemeClr>
                </a:solidFill>
                <a:effectLst/>
                <a:latin typeface="Consolas" panose="020B0609020204030204" pitchFamily="49" charset="0"/>
              </a:rPr>
              <a:t>paths:</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api</a:t>
            </a:r>
            <a:r>
              <a:rPr lang="en-US" altLang="ja-JP" sz="900" b="0">
                <a:solidFill>
                  <a:schemeClr val="bg1">
                    <a:lumMod val="65000"/>
                  </a:schemeClr>
                </a:solidFill>
                <a:effectLst/>
                <a:latin typeface="Consolas" panose="020B0609020204030204" pitchFamily="49" charset="0"/>
              </a:rPr>
              <a:t>/trash:</a:t>
            </a:r>
          </a:p>
          <a:p>
            <a:r>
              <a:rPr lang="en-US" altLang="ja-JP" sz="900" b="0">
                <a:solidFill>
                  <a:schemeClr val="bg1">
                    <a:lumMod val="65000"/>
                  </a:schemeClr>
                </a:solidFill>
                <a:effectLst/>
                <a:latin typeface="Consolas" panose="020B0609020204030204" pitchFamily="49" charset="0"/>
              </a:rPr>
              <a:t>    get:</a:t>
            </a:r>
          </a:p>
          <a:p>
            <a:r>
              <a:rPr lang="en-US" altLang="ja-JP" sz="900" b="0">
                <a:solidFill>
                  <a:schemeClr val="bg1">
                    <a:lumMod val="65000"/>
                  </a:schemeClr>
                </a:solidFill>
                <a:effectLst/>
                <a:latin typeface="Consolas" panose="020B0609020204030204" pitchFamily="49" charset="0"/>
              </a:rPr>
              <a:t>      summary: </a:t>
            </a:r>
            <a:r>
              <a:rPr lang="ja-JP" altLang="en-US" sz="900" b="0">
                <a:solidFill>
                  <a:schemeClr val="bg1">
                    <a:lumMod val="65000"/>
                  </a:schemeClr>
                </a:solidFill>
                <a:effectLst/>
                <a:latin typeface="Consolas" panose="020B0609020204030204" pitchFamily="49" charset="0"/>
              </a:rPr>
              <a:t>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description: &gt;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登録しているゴミ拾いを全て取得する。</a:t>
            </a:r>
          </a:p>
          <a:p>
            <a:r>
              <a:rPr lang="ja-JP" altLang="en-US"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tags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trash</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operationId</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getTrashList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responses:</a:t>
            </a:r>
          </a:p>
          <a:p>
            <a:r>
              <a:rPr lang="en-US" altLang="ja-JP" sz="900" b="0">
                <a:solidFill>
                  <a:schemeClr val="bg1">
                    <a:lumMod val="65000"/>
                  </a:schemeClr>
                </a:solidFill>
                <a:effectLst/>
                <a:latin typeface="Consolas" panose="020B0609020204030204" pitchFamily="49" charset="0"/>
              </a:rPr>
              <a:t>        '200':</a:t>
            </a:r>
          </a:p>
          <a:p>
            <a:r>
              <a:rPr lang="en-US" altLang="ja-JP" sz="900" b="0">
                <a:solidFill>
                  <a:schemeClr val="bg1">
                    <a:lumMod val="65000"/>
                  </a:schemeClr>
                </a:solidFill>
                <a:effectLst/>
                <a:latin typeface="Consolas" panose="020B0609020204030204" pitchFamily="49" charset="0"/>
              </a:rPr>
              <a:t>          description: OK</a:t>
            </a:r>
          </a:p>
          <a:p>
            <a:r>
              <a:rPr lang="en-US" altLang="ja-JP" sz="900" b="0">
                <a:solidFill>
                  <a:schemeClr val="bg1">
                    <a:lumMod val="65000"/>
                  </a:schemeClr>
                </a:solidFill>
                <a:effectLst/>
                <a:latin typeface="Consolas" panose="020B0609020204030204" pitchFamily="49" charset="0"/>
              </a:rPr>
              <a:t>          content:</a:t>
            </a:r>
          </a:p>
          <a:p>
            <a:r>
              <a:rPr lang="en-US" altLang="ja-JP" sz="900" b="0">
                <a:solidFill>
                  <a:schemeClr val="bg1">
                    <a:lumMod val="65000"/>
                  </a:schemeClr>
                </a:solidFill>
                <a:effectLst/>
                <a:latin typeface="Consolas" panose="020B0609020204030204" pitchFamily="49" charset="0"/>
              </a:rPr>
              <a:t>            'application/json':</a:t>
            </a:r>
          </a:p>
          <a:p>
            <a:r>
              <a:rPr lang="en-US" altLang="ja-JP" sz="900" b="0">
                <a:solidFill>
                  <a:schemeClr val="bg1">
                    <a:lumMod val="65000"/>
                  </a:schemeClr>
                </a:solidFill>
                <a:effectLst/>
                <a:latin typeface="Consolas" panose="020B0609020204030204" pitchFamily="49" charset="0"/>
              </a:rPr>
              <a:t>              schema:</a:t>
            </a:r>
          </a:p>
          <a:p>
            <a:r>
              <a:rPr lang="en-US" altLang="ja-JP" sz="900" b="0">
                <a:solidFill>
                  <a:schemeClr val="bg1">
                    <a:lumMod val="65000"/>
                  </a:schemeClr>
                </a:solidFill>
                <a:effectLst/>
                <a:latin typeface="Consolas" panose="020B0609020204030204" pitchFamily="49" charset="0"/>
              </a:rPr>
              <a:t>                type: array</a:t>
            </a:r>
          </a:p>
          <a:p>
            <a:r>
              <a:rPr lang="en-US" altLang="ja-JP" sz="900" b="0">
                <a:solidFill>
                  <a:schemeClr val="bg1">
                    <a:lumMod val="65000"/>
                  </a:schemeClr>
                </a:solidFill>
                <a:effectLst/>
                <a:latin typeface="Consolas" panose="020B0609020204030204" pitchFamily="49" charset="0"/>
              </a:rPr>
              <a:t>                items:</a:t>
            </a:r>
          </a:p>
          <a:p>
            <a:r>
              <a:rPr lang="en-US" altLang="ja-JP" sz="900" b="0">
                <a:solidFill>
                  <a:schemeClr val="bg1">
                    <a:lumMod val="65000"/>
                  </a:schemeClr>
                </a:solidFill>
                <a:effectLst/>
                <a:latin typeface="Consolas" panose="020B0609020204030204" pitchFamily="49" charset="0"/>
              </a:rPr>
              <a:t>                  $ref: '#/components/schemas/Trash'</a:t>
            </a:r>
          </a:p>
          <a:p>
            <a:r>
              <a:rPr lang="en-US" altLang="ja-JP" sz="900" b="0">
                <a:solidFill>
                  <a:schemeClr val="bg1">
                    <a:lumMod val="65000"/>
                  </a:schemeClr>
                </a:solidFill>
                <a:effectLst/>
                <a:latin typeface="Consolas" panose="020B0609020204030204" pitchFamily="49" charset="0"/>
              </a:rPr>
              <a:t>              examples:</a:t>
            </a:r>
          </a:p>
          <a:p>
            <a:r>
              <a:rPr lang="en-US" altLang="ja-JP" sz="900" b="0">
                <a:solidFill>
                  <a:schemeClr val="bg1">
                    <a:lumMod val="65000"/>
                  </a:schemeClr>
                </a:solidFill>
                <a:effectLst/>
                <a:latin typeface="Consolas" panose="020B0609020204030204" pitchFamily="49" charset="0"/>
              </a:rPr>
              <a:t>                example:</a:t>
            </a:r>
          </a:p>
          <a:p>
            <a:r>
              <a:rPr lang="en-US" altLang="ja-JP" sz="900" b="0">
                <a:solidFill>
                  <a:schemeClr val="bg1">
                    <a:lumMod val="65000"/>
                  </a:schemeClr>
                </a:solidFill>
                <a:effectLst/>
                <a:latin typeface="Consolas" panose="020B0609020204030204" pitchFamily="49" charset="0"/>
              </a:rPr>
              <a:t>                  value:</a:t>
            </a:r>
          </a:p>
          <a:p>
            <a:r>
              <a:rPr lang="en-US" altLang="ja-JP" sz="900" b="0">
                <a:solidFill>
                  <a:schemeClr val="bg1">
                    <a:lumMod val="65000"/>
                  </a:schemeClr>
                </a:solidFill>
                <a:effectLst/>
                <a:latin typeface="Consolas" panose="020B0609020204030204" pitchFamily="49" charset="0"/>
              </a:rPr>
              <a:t>                    - id: 1001</a:t>
            </a:r>
          </a:p>
          <a:p>
            <a:r>
              <a:rPr lang="en-US" altLang="ja-JP" sz="900" b="0">
                <a:solidFill>
                  <a:schemeClr val="bg1">
                    <a:lumMod val="65000"/>
                  </a:schemeClr>
                </a:solidFill>
                <a:effectLst/>
                <a:latin typeface="Consolas" panose="020B0609020204030204" pitchFamily="49" charset="0"/>
              </a:rPr>
              <a:t>                      imageUrl: https://images.unsplash.com/</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date: 2020/11/12</a:t>
            </a:r>
          </a:p>
          <a:p>
            <a:r>
              <a:rPr lang="en-US" altLang="ja-JP" sz="900" b="0">
                <a:solidFill>
                  <a:schemeClr val="bg1">
                    <a:lumMod val="65000"/>
                  </a:schemeClr>
                </a:solidFill>
                <a:effectLst/>
                <a:latin typeface="Consolas" panose="020B0609020204030204" pitchFamily="49" charset="0"/>
              </a:rPr>
              <a:t>                      point: 34</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ドキュメントとクライアントコードの対応</a:t>
            </a:r>
          </a:p>
        </p:txBody>
      </p:sp>
      <p:sp>
        <p:nvSpPr>
          <p:cNvPr id="13" name="矢印: 右 12">
            <a:extLst>
              <a:ext uri="{FF2B5EF4-FFF2-40B4-BE49-F238E27FC236}">
                <a16:creationId xmlns:a16="http://schemas.microsoft.com/office/drawing/2014/main" id="{76AD128D-3BEE-49A5-AD8D-E8E7ABB701D6}"/>
              </a:ext>
            </a:extLst>
          </p:cNvPr>
          <p:cNvSpPr/>
          <p:nvPr/>
        </p:nvSpPr>
        <p:spPr>
          <a:xfrm>
            <a:off x="5222754" y="3153207"/>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7022228" y="4808189"/>
            <a:ext cx="4742304"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tags</a:t>
            </a:r>
            <a:r>
              <a:rPr kumimoji="1" lang="ja-JP" altLang="en-US" sz="160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operationId</a:t>
            </a:r>
            <a:r>
              <a:rPr kumimoji="1" lang="ja-JP" altLang="en-US" sz="1600">
                <a:solidFill>
                  <a:schemeClr val="bg1"/>
                </a:solidFill>
                <a:latin typeface="Meiryo UI" panose="020B0604030504040204" pitchFamily="50" charset="-128"/>
                <a:ea typeface="Meiryo UI" panose="020B0604030504040204" pitchFamily="50" charset="-128"/>
              </a:rPr>
              <a:t>で</a:t>
            </a: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を識別する</a:t>
            </a:r>
            <a:r>
              <a:rPr kumimoji="1" lang="en-US" altLang="ja-JP" sz="1600">
                <a:solidFill>
                  <a:schemeClr val="bg1"/>
                </a:solidFill>
                <a:latin typeface="Meiryo UI" panose="020B0604030504040204" pitchFamily="50" charset="-128"/>
                <a:ea typeface="Meiryo UI" panose="020B0604030504040204" pitchFamily="50" charset="-128"/>
              </a:rPr>
              <a:t>ID</a:t>
            </a:r>
            <a:r>
              <a:rPr kumimoji="1" lang="ja-JP" altLang="en-US" sz="1600">
                <a:solidFill>
                  <a:schemeClr val="bg1"/>
                </a:solidFill>
                <a:latin typeface="Meiryo UI" panose="020B0604030504040204" pitchFamily="50" charset="-128"/>
                <a:ea typeface="Meiryo UI" panose="020B0604030504040204" pitchFamily="50" charset="-128"/>
              </a:rPr>
              <a:t>を指定します。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31" name="図 30">
            <a:extLst>
              <a:ext uri="{FF2B5EF4-FFF2-40B4-BE49-F238E27FC236}">
                <a16:creationId xmlns:a16="http://schemas.microsoft.com/office/drawing/2014/main" id="{48ABA8C8-2836-4153-9512-DB77B1CC5CFC}"/>
              </a:ext>
            </a:extLst>
          </p:cNvPr>
          <p:cNvPicPr>
            <a:picLocks noChangeAspect="1"/>
          </p:cNvPicPr>
          <p:nvPr/>
        </p:nvPicPr>
        <p:blipFill>
          <a:blip r:embed="rId3"/>
          <a:stretch>
            <a:fillRect/>
          </a:stretch>
        </p:blipFill>
        <p:spPr>
          <a:xfrm>
            <a:off x="3272886" y="2014556"/>
            <a:ext cx="1710175" cy="1071394"/>
          </a:xfrm>
          <a:prstGeom prst="rect">
            <a:avLst/>
          </a:prstGeom>
        </p:spPr>
      </p:pic>
      <p:pic>
        <p:nvPicPr>
          <p:cNvPr id="33" name="図 32">
            <a:extLst>
              <a:ext uri="{FF2B5EF4-FFF2-40B4-BE49-F238E27FC236}">
                <a16:creationId xmlns:a16="http://schemas.microsoft.com/office/drawing/2014/main" id="{02B43FCC-0161-4F83-8935-802E57A42932}"/>
              </a:ext>
            </a:extLst>
          </p:cNvPr>
          <p:cNvPicPr>
            <a:picLocks noChangeAspect="1"/>
          </p:cNvPicPr>
          <p:nvPr/>
        </p:nvPicPr>
        <p:blipFill>
          <a:blip r:embed="rId4"/>
          <a:stretch>
            <a:fillRect/>
          </a:stretch>
        </p:blipFill>
        <p:spPr>
          <a:xfrm>
            <a:off x="9681840" y="2382473"/>
            <a:ext cx="1098433" cy="878746"/>
          </a:xfrm>
          <a:prstGeom prst="rect">
            <a:avLst/>
          </a:prstGeom>
        </p:spPr>
      </p:pic>
    </p:spTree>
    <p:extLst>
      <p:ext uri="{BB962C8B-B14F-4D97-AF65-F5344CB8AC3E}">
        <p14:creationId xmlns:p14="http://schemas.microsoft.com/office/powerpoint/2010/main" val="303774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B8F400-AC9E-4591-8082-362D3EAD0E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3302EA-920C-4B5C-BC62-BC356FE7AA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このスライドを</a:t>
            </a: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にしたファイルを提供しています。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ファイルを開いて見れる状態にしてください。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/mobile-handson.pdf</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703CF527-D751-49FD-BE0E-0D081336997A}"/>
              </a:ext>
            </a:extLst>
          </p:cNvPr>
          <p:cNvSpPr txBox="1"/>
          <p:nvPr/>
        </p:nvSpPr>
        <p:spPr>
          <a:xfrm>
            <a:off x="6866065" y="1198722"/>
            <a:ext cx="3993159"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モックサーバが返すレスポンス</a:t>
            </a:r>
          </a:p>
        </p:txBody>
      </p:sp>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11" name="テキスト ボックス 10">
            <a:extLst>
              <a:ext uri="{FF2B5EF4-FFF2-40B4-BE49-F238E27FC236}">
                <a16:creationId xmlns:a16="http://schemas.microsoft.com/office/drawing/2014/main" id="{FDDF6FF2-7570-40AC-91B5-190CEAAA5275}"/>
              </a:ext>
            </a:extLst>
          </p:cNvPr>
          <p:cNvSpPr txBox="1"/>
          <p:nvPr/>
        </p:nvSpPr>
        <p:spPr>
          <a:xfrm>
            <a:off x="469321" y="1587259"/>
            <a:ext cx="4597630" cy="3508653"/>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value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ja-JP" altLang="en-US" sz="900">
                <a:solidFill>
                  <a:srgbClr val="428226"/>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850056" y="5417460"/>
            <a:ext cx="4242062"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E86DED3-AC86-452F-BE24-D0C439C15714}"/>
              </a:ext>
            </a:extLst>
          </p:cNvPr>
          <p:cNvPicPr>
            <a:picLocks noChangeAspect="1"/>
          </p:cNvPicPr>
          <p:nvPr/>
        </p:nvPicPr>
        <p:blipFill>
          <a:blip r:embed="rId3"/>
          <a:stretch>
            <a:fillRect/>
          </a:stretch>
        </p:blipFill>
        <p:spPr>
          <a:xfrm>
            <a:off x="3813222" y="1104710"/>
            <a:ext cx="1710175" cy="1071394"/>
          </a:xfrm>
          <a:prstGeom prst="rect">
            <a:avLst/>
          </a:prstGeom>
        </p:spPr>
      </p:pic>
      <p:sp>
        <p:nvSpPr>
          <p:cNvPr id="21" name="矢印: 右 20">
            <a:extLst>
              <a:ext uri="{FF2B5EF4-FFF2-40B4-BE49-F238E27FC236}">
                <a16:creationId xmlns:a16="http://schemas.microsoft.com/office/drawing/2014/main" id="{C15FE5EB-C995-418B-B77D-1A18D0330522}"/>
              </a:ext>
            </a:extLst>
          </p:cNvPr>
          <p:cNvSpPr/>
          <p:nvPr/>
        </p:nvSpPr>
        <p:spPr>
          <a:xfrm>
            <a:off x="5391957" y="3153408"/>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730D5FB7-8B0A-48C7-9761-C5810F6E4BBB}"/>
              </a:ext>
            </a:extLst>
          </p:cNvPr>
          <p:cNvPicPr>
            <a:picLocks noChangeAspect="1"/>
          </p:cNvPicPr>
          <p:nvPr/>
        </p:nvPicPr>
        <p:blipFill>
          <a:blip r:embed="rId4"/>
          <a:stretch>
            <a:fillRect/>
          </a:stretch>
        </p:blipFill>
        <p:spPr>
          <a:xfrm>
            <a:off x="9831330" y="1063890"/>
            <a:ext cx="1027894" cy="503089"/>
          </a:xfrm>
          <a:prstGeom prst="rect">
            <a:avLst/>
          </a:prstGeom>
        </p:spPr>
      </p:pic>
    </p:spTree>
    <p:extLst>
      <p:ext uri="{BB962C8B-B14F-4D97-AF65-F5344CB8AC3E}">
        <p14:creationId xmlns:p14="http://schemas.microsoft.com/office/powerpoint/2010/main" val="955648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pic>
        <p:nvPicPr>
          <p:cNvPr id="19" name="図 18">
            <a:extLst>
              <a:ext uri="{FF2B5EF4-FFF2-40B4-BE49-F238E27FC236}">
                <a16:creationId xmlns:a16="http://schemas.microsoft.com/office/drawing/2014/main" id="{AEE91CB8-92C1-48CC-9BF4-191768003234}"/>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1" name="矢印: 右 20">
            <a:extLst>
              <a:ext uri="{FF2B5EF4-FFF2-40B4-BE49-F238E27FC236}">
                <a16:creationId xmlns:a16="http://schemas.microsoft.com/office/drawing/2014/main" id="{93349797-053A-49D5-8A4D-41D20602166A}"/>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6548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E373C4-9B9B-4CC9-8E9B-3CFC53F0E84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53C5EC9-C8F2-4191-B613-651D85D6775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pic>
        <p:nvPicPr>
          <p:cNvPr id="18" name="図 17">
            <a:extLst>
              <a:ext uri="{FF2B5EF4-FFF2-40B4-BE49-F238E27FC236}">
                <a16:creationId xmlns:a16="http://schemas.microsoft.com/office/drawing/2014/main" id="{CB5BCA3F-2657-48CA-9D58-CF2156026558}"/>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0" name="矢印: 右 19">
            <a:extLst>
              <a:ext uri="{FF2B5EF4-FFF2-40B4-BE49-F238E27FC236}">
                <a16:creationId xmlns:a16="http://schemas.microsoft.com/office/drawing/2014/main" id="{C2E598A8-FE81-4390-BB56-733FB4297D07}"/>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9055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クライアントの確認</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生成したクライアントコードをラッピングした</a:t>
            </a:r>
            <a:r>
              <a:rPr kumimoji="1" lang="en-US" altLang="ja-JP" sz="2000" err="1">
                <a:highlight>
                  <a:srgbClr val="FFFF00"/>
                </a:highlight>
                <a:latin typeface="Meiryo UI" panose="020B0604030504040204" pitchFamily="50" charset="-128"/>
                <a:ea typeface="Meiryo UI" panose="020B0604030504040204" pitchFamily="50" charset="-128"/>
              </a:rPr>
              <a:t>BackendSerivce</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BackendService</a:t>
            </a:r>
            <a:r>
              <a:rPr kumimoji="1" lang="ja-JP" altLang="en-US" sz="2000">
                <a:latin typeface="Meiryo UI" panose="020B0604030504040204" pitchFamily="50" charset="-128"/>
                <a:ea typeface="Meiryo UI" panose="020B0604030504040204" pitchFamily="50" charset="-128"/>
              </a:rPr>
              <a:t>により、各機能を作る時の</a:t>
            </a:r>
            <a:r>
              <a:rPr kumimoji="1" lang="en-US" altLang="ja-JP" sz="2000">
                <a:highlight>
                  <a:srgbClr val="FFFF00"/>
                </a:highlight>
                <a:latin typeface="Meiryo UI" panose="020B0604030504040204" pitchFamily="50" charset="-128"/>
                <a:ea typeface="Meiryo UI" panose="020B0604030504040204" pitchFamily="50" charset="-128"/>
              </a:rPr>
              <a:t>REST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a:latin typeface="Meiryo UI" panose="020B0604030504040204" pitchFamily="50" charset="-128"/>
                <a:ea typeface="Meiryo UI" panose="020B0604030504040204" pitchFamily="50" charset="-128"/>
              </a:rPr>
              <a:t>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a:latin typeface="Meiryo UI" panose="020B0604030504040204" pitchFamily="50" charset="-128"/>
                <a:ea typeface="Meiryo UI" panose="020B0604030504040204" pitchFamily="50" charset="-128"/>
              </a:rPr>
              <a:t>ことが可能になります。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BackendService.ts</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BackendService.ts</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260746" y="857327"/>
            <a:ext cx="5813656"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Middleware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pre: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`&gt;&gt;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init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method</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init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`&lt;&lt;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response</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inlineObject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Blob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053781" y="2400815"/>
            <a:ext cx="5113638" cy="1594988"/>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開発時に</a:t>
            </a:r>
            <a:r>
              <a:rPr kumimoji="1" lang="en-US" altLang="ja-JP" sz="1600">
                <a:solidFill>
                  <a:schemeClr val="bg1"/>
                </a:solidFill>
                <a:latin typeface="Meiryo UI" panose="020B0604030504040204" pitchFamily="50" charset="-128"/>
                <a:ea typeface="Meiryo UI" panose="020B0604030504040204" pitchFamily="50" charset="-128"/>
              </a:rPr>
              <a:t>REST API</a:t>
            </a:r>
            <a:r>
              <a:rPr kumimoji="1" lang="ja-JP" altLang="en-US" sz="160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9CFCB54-DFD5-4233-B8D0-1A7DBBB16704}"/>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2038243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4" name="テキスト ボックス 3">
            <a:extLst>
              <a:ext uri="{FF2B5EF4-FFF2-40B4-BE49-F238E27FC236}">
                <a16:creationId xmlns:a16="http://schemas.microsoft.com/office/drawing/2014/main" id="{BF9B95DE-2279-4659-A175-5D5F5C67F9D7}"/>
              </a:ext>
            </a:extLst>
          </p:cNvPr>
          <p:cNvSpPr txBox="1"/>
          <p:nvPr/>
        </p:nvSpPr>
        <p:spPr>
          <a:xfrm rot="2068732">
            <a:off x="7069780" y="2999107"/>
            <a:ext cx="4044405" cy="451021"/>
          </a:xfrm>
          <a:prstGeom prst="rect">
            <a:avLst/>
          </a:prstGeom>
          <a:solidFill>
            <a:srgbClr val="FF0000"/>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TODO</a:t>
            </a:r>
            <a:r>
              <a:rPr kumimoji="1" lang="ja-JP" altLang="en-US" sz="2000">
                <a:solidFill>
                  <a:schemeClr val="bg1"/>
                </a:solidFill>
                <a:latin typeface="Meiryo UI" panose="020B0604030504040204" pitchFamily="50" charset="-128"/>
                <a:ea typeface="Meiryo UI" panose="020B0604030504040204" pitchFamily="50" charset="-128"/>
              </a:rPr>
              <a:t>　画面を貼り付け</a:t>
            </a:r>
            <a:endParaRPr kumimoji="1" lang="en-US" altLang="ja-JP" sz="20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12648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2634755-586B-4768-B6D2-A006B8EFE38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5421D60-E586-4F34-95A2-F4C8C20BC01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
        <p:nvSpPr>
          <p:cNvPr id="4" name="テキスト ボックス 3">
            <a:extLst>
              <a:ext uri="{FF2B5EF4-FFF2-40B4-BE49-F238E27FC236}">
                <a16:creationId xmlns:a16="http://schemas.microsoft.com/office/drawing/2014/main" id="{BF9B95DE-2279-4659-A175-5D5F5C67F9D7}"/>
              </a:ext>
            </a:extLst>
          </p:cNvPr>
          <p:cNvSpPr txBox="1"/>
          <p:nvPr/>
        </p:nvSpPr>
        <p:spPr>
          <a:xfrm rot="2068732">
            <a:off x="7069780" y="2999107"/>
            <a:ext cx="4044405" cy="451021"/>
          </a:xfrm>
          <a:prstGeom prst="rect">
            <a:avLst/>
          </a:prstGeom>
          <a:solidFill>
            <a:srgbClr val="FF0000"/>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TODO</a:t>
            </a:r>
            <a:r>
              <a:rPr kumimoji="1" lang="ja-JP" altLang="en-US" sz="2000">
                <a:solidFill>
                  <a:schemeClr val="bg1"/>
                </a:solidFill>
                <a:latin typeface="Meiryo UI" panose="020B0604030504040204" pitchFamily="50" charset="-128"/>
                <a:ea typeface="Meiryo UI" panose="020B0604030504040204" pitchFamily="50" charset="-128"/>
              </a:rPr>
              <a:t>　画面を貼り付け</a:t>
            </a:r>
            <a:endParaRPr kumimoji="1" lang="en-US" altLang="ja-JP" sz="20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2419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画面遷移の開発</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Tree>
    <p:extLst>
      <p:ext uri="{BB962C8B-B14F-4D97-AF65-F5344CB8AC3E}">
        <p14:creationId xmlns:p14="http://schemas.microsoft.com/office/powerpoint/2010/main" val="4183016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Navigation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3</a:t>
            </a:r>
            <a:r>
              <a:rPr kumimoji="1" lang="ja-JP" altLang="en-US" sz="2000">
                <a:latin typeface="Meiryo UI" panose="020B0604030504040204" pitchFamily="50" charset="-128"/>
                <a:ea typeface="Meiryo UI" panose="020B0604030504040204" pitchFamily="50" charset="-128"/>
              </a:rPr>
              <a:t>つのナビゲーションが提供されています。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これらを組み合わせてモバイルアプリの画面遷移を作成します。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https://reactnavigation.org/docs/stack-navigator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Tab	</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https://reactnavigation.org/docs/bottom-tab-navigator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Drawer	</a:t>
            </a:r>
          </a:p>
          <a:p>
            <a:pPr>
              <a:lnSpc>
                <a:spcPts val="3200"/>
              </a:lnSpc>
            </a:pPr>
            <a:r>
              <a:rPr kumimoji="1" lang="en-US" altLang="ja-JP" sz="2000">
                <a:latin typeface="Meiryo UI" panose="020B0604030504040204" pitchFamily="50" charset="-128"/>
                <a:ea typeface="Meiryo UI" panose="020B0604030504040204" pitchFamily="50" charset="-128"/>
                <a:hlinkClick r:id="rId5"/>
              </a:rPr>
              <a:t>https://reactnavigation.org/docs/drawer-navigator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2" name="図 1">
            <a:extLst>
              <a:ext uri="{FF2B5EF4-FFF2-40B4-BE49-F238E27FC236}">
                <a16:creationId xmlns:a16="http://schemas.microsoft.com/office/drawing/2014/main" id="{C2B7E1C3-2A30-4B50-A35D-276487146F34}"/>
              </a:ext>
            </a:extLst>
          </p:cNvPr>
          <p:cNvPicPr>
            <a:picLocks noChangeAspect="1"/>
          </p:cNvPicPr>
          <p:nvPr/>
        </p:nvPicPr>
        <p:blipFill rotWithShape="1">
          <a:blip r:embed="rId6"/>
          <a:srcRect l="802" t="11528" r="1844" b="8471"/>
          <a:stretch/>
        </p:blipFill>
        <p:spPr>
          <a:xfrm>
            <a:off x="8168890" y="1405117"/>
            <a:ext cx="3307294" cy="2546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711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a:t>
            </a:r>
            <a:r>
              <a:rPr kumimoji="1" lang="ja-JP" altLang="en-US" sz="2000">
                <a:highlight>
                  <a:srgbClr val="FFFF00"/>
                </a:highlight>
                <a:latin typeface="Meiryo UI" panose="020B0604030504040204" pitchFamily="50" charset="-128"/>
                <a:ea typeface="Meiryo UI" panose="020B0604030504040204" pitchFamily="50" charset="-128"/>
              </a:rPr>
              <a:t>モバイルハンズオン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299430" y="341139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画面遷移とナビゲーション</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5" name="図 4">
            <a:extLst>
              <a:ext uri="{FF2B5EF4-FFF2-40B4-BE49-F238E27FC236}">
                <a16:creationId xmlns:a16="http://schemas.microsoft.com/office/drawing/2014/main" id="{0FFBA4B8-42A0-42CB-B43C-EAC3B05F5168}"/>
              </a:ext>
            </a:extLst>
          </p:cNvPr>
          <p:cNvPicPr>
            <a:picLocks noChangeAspect="1"/>
          </p:cNvPicPr>
          <p:nvPr/>
        </p:nvPicPr>
        <p:blipFill>
          <a:blip r:embed="rId3"/>
          <a:stretch>
            <a:fillRect/>
          </a:stretch>
        </p:blipFill>
        <p:spPr>
          <a:xfrm>
            <a:off x="3283111" y="1811456"/>
            <a:ext cx="5625777" cy="4295615"/>
          </a:xfrm>
          <a:prstGeom prst="rect">
            <a:avLst/>
          </a:prstGeom>
        </p:spPr>
      </p:pic>
      <p:sp>
        <p:nvSpPr>
          <p:cNvPr id="13" name="正方形/長方形 12">
            <a:extLst>
              <a:ext uri="{FF2B5EF4-FFF2-40B4-BE49-F238E27FC236}">
                <a16:creationId xmlns:a16="http://schemas.microsoft.com/office/drawing/2014/main" id="{14FDEE70-6E78-4AC3-9CD1-B4FB94976991}"/>
              </a:ext>
            </a:extLst>
          </p:cNvPr>
          <p:cNvSpPr/>
          <p:nvPr/>
        </p:nvSpPr>
        <p:spPr>
          <a:xfrm>
            <a:off x="4743449" y="1649531"/>
            <a:ext cx="4581525" cy="4524215"/>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017913-09AE-4BA1-8150-564EE568119C}"/>
              </a:ext>
            </a:extLst>
          </p:cNvPr>
          <p:cNvSpPr/>
          <p:nvPr/>
        </p:nvSpPr>
        <p:spPr>
          <a:xfrm>
            <a:off x="2047874" y="1166892"/>
            <a:ext cx="7762875" cy="5357001"/>
          </a:xfrm>
          <a:prstGeom prst="rect">
            <a:avLst/>
          </a:prstGeom>
          <a:noFill/>
          <a:ln w="38100">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BFDAC2C7-A476-4CED-B9AF-2E886165FD02}"/>
              </a:ext>
            </a:extLst>
          </p:cNvPr>
          <p:cNvSpPr txBox="1"/>
          <p:nvPr/>
        </p:nvSpPr>
        <p:spPr>
          <a:xfrm>
            <a:off x="8908888" y="1495170"/>
            <a:ext cx="681415" cy="307777"/>
          </a:xfrm>
          <a:prstGeom prst="rect">
            <a:avLst/>
          </a:prstGeom>
          <a:noFill/>
        </p:spPr>
        <p:txBody>
          <a:bodyPr wrap="square" lIns="0" tIns="0" rIns="0" bIns="0" rtlCol="0" anchor="ctr" anchorCtr="0">
            <a:spAutoFit/>
          </a:bodyPr>
          <a:lstStyle/>
          <a:p>
            <a:pPr algn="ctr">
              <a:lnSpc>
                <a:spcPts val="2400"/>
              </a:lnSpc>
            </a:pPr>
            <a:r>
              <a:rPr kumimoji="1" lang="en-US" altLang="ja-JP" sz="2000">
                <a:highlight>
                  <a:srgbClr val="FFFF00"/>
                </a:highlight>
                <a:latin typeface="Meiryo UI" panose="020B0604030504040204" pitchFamily="50" charset="-128"/>
                <a:ea typeface="Meiryo UI" panose="020B0604030504040204" pitchFamily="50" charset="-128"/>
              </a:rPr>
              <a:t>Tab</a:t>
            </a:r>
          </a:p>
        </p:txBody>
      </p:sp>
      <p:sp>
        <p:nvSpPr>
          <p:cNvPr id="19" name="テキスト ボックス 18">
            <a:extLst>
              <a:ext uri="{FF2B5EF4-FFF2-40B4-BE49-F238E27FC236}">
                <a16:creationId xmlns:a16="http://schemas.microsoft.com/office/drawing/2014/main" id="{1BDD656E-A71B-4FDC-AED8-ECDCD1189E3A}"/>
              </a:ext>
            </a:extLst>
          </p:cNvPr>
          <p:cNvSpPr txBox="1"/>
          <p:nvPr/>
        </p:nvSpPr>
        <p:spPr>
          <a:xfrm>
            <a:off x="8862645" y="1000558"/>
            <a:ext cx="1949881" cy="307777"/>
          </a:xfrm>
          <a:prstGeom prst="rect">
            <a:avLst/>
          </a:prstGeom>
          <a:noFill/>
        </p:spPr>
        <p:txBody>
          <a:bodyPr wrap="square" lIns="0" tIns="0" rIns="0" bIns="0" rtlCol="0" anchor="ctr" anchorCtr="0">
            <a:spAutoFit/>
          </a:bodyPr>
          <a:lstStyle/>
          <a:p>
            <a:pPr algn="ctr">
              <a:lnSpc>
                <a:spcPts val="2400"/>
              </a:lnSpc>
            </a:pPr>
            <a:r>
              <a:rPr kumimoji="1" lang="en-US" altLang="ja-JP" sz="2000">
                <a:highlight>
                  <a:srgbClr val="FFFF00"/>
                </a:highlight>
                <a:latin typeface="Meiryo UI" panose="020B0604030504040204" pitchFamily="50" charset="-128"/>
                <a:ea typeface="Meiryo UI" panose="020B0604030504040204" pitchFamily="50" charset="-128"/>
              </a:rPr>
              <a:t>Stack</a:t>
            </a:r>
          </a:p>
        </p:txBody>
      </p:sp>
      <p:sp>
        <p:nvSpPr>
          <p:cNvPr id="20" name="テキスト ボックス 19">
            <a:extLst>
              <a:ext uri="{FF2B5EF4-FFF2-40B4-BE49-F238E27FC236}">
                <a16:creationId xmlns:a16="http://schemas.microsoft.com/office/drawing/2014/main" id="{C3B9CC6A-BD79-457C-9D28-2BE22CB76E78}"/>
              </a:ext>
            </a:extLst>
          </p:cNvPr>
          <p:cNvSpPr txBox="1"/>
          <p:nvPr/>
        </p:nvSpPr>
        <p:spPr>
          <a:xfrm>
            <a:off x="5354145" y="1027509"/>
            <a:ext cx="115033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21" name="テキスト ボックス 20">
            <a:extLst>
              <a:ext uri="{FF2B5EF4-FFF2-40B4-BE49-F238E27FC236}">
                <a16:creationId xmlns:a16="http://schemas.microsoft.com/office/drawing/2014/main" id="{039CC066-3428-465B-AC87-FF06CFE56AC8}"/>
              </a:ext>
            </a:extLst>
          </p:cNvPr>
          <p:cNvSpPr txBox="1"/>
          <p:nvPr/>
        </p:nvSpPr>
        <p:spPr>
          <a:xfrm>
            <a:off x="6459045" y="1499424"/>
            <a:ext cx="1150331"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610704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Login</a:t>
            </a:r>
            <a:r>
              <a:rPr lang="ja-JP" altLang="en-US" sz="4400" b="1">
                <a:solidFill>
                  <a:schemeClr val="bg1"/>
                </a:solidFill>
                <a:latin typeface="Meiryo UI" panose="020B0604030504040204" pitchFamily="50" charset="-128"/>
                <a:ea typeface="Meiryo UI" panose="020B0604030504040204" pitchFamily="50" charset="-128"/>
              </a:rPr>
              <a:t>画面の開発</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Tree>
    <p:extLst>
      <p:ext uri="{BB962C8B-B14F-4D97-AF65-F5344CB8AC3E}">
        <p14:creationId xmlns:p14="http://schemas.microsoft.com/office/powerpoint/2010/main" val="1271139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r>
              <a:rPr kumimoji="1" lang="ja-JP" altLang="en-US" sz="2800" b="1">
                <a:latin typeface="Meiryo UI" panose="020B0604030504040204" pitchFamily="50" charset="-128"/>
                <a:ea typeface="Meiryo UI" panose="020B0604030504040204" pitchFamily="50" charset="-128"/>
              </a:rPr>
              <a:t>のナビゲーション</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rPr>
              <a:t>Tab</a:t>
            </a:r>
          </a:p>
          <a:p>
            <a:pPr>
              <a:lnSpc>
                <a:spcPts val="3200"/>
              </a:lnSpc>
            </a:pPr>
            <a:r>
              <a:rPr kumimoji="1" lang="en-US" altLang="ja-JP" sz="2000">
                <a:latin typeface="Meiryo UI" panose="020B0604030504040204" pitchFamily="50" charset="-128"/>
                <a:ea typeface="Meiryo UI" panose="020B0604030504040204" pitchFamily="50" charset="-128"/>
              </a:rPr>
              <a:t>Drawer</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3001171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Logout</a:t>
            </a:r>
            <a:r>
              <a:rPr lang="ja-JP" altLang="en-US" sz="4400" b="1">
                <a:solidFill>
                  <a:schemeClr val="bg1"/>
                </a:solidFill>
                <a:latin typeface="Meiryo UI" panose="020B0604030504040204" pitchFamily="50" charset="-128"/>
                <a:ea typeface="Meiryo UI" panose="020B0604030504040204" pitchFamily="50" charset="-128"/>
              </a:rPr>
              <a:t>画面の開発</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804952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422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Home</a:t>
            </a:r>
            <a:r>
              <a:rPr lang="ja-JP" altLang="en-US" sz="4400" b="1">
                <a:solidFill>
                  <a:schemeClr val="bg1"/>
                </a:solidFill>
                <a:latin typeface="Meiryo UI" panose="020B0604030504040204" pitchFamily="50" charset="-128"/>
                <a:ea typeface="Meiryo UI" panose="020B0604030504040204" pitchFamily="50" charset="-128"/>
              </a:rPr>
              <a:t>画面の開発</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130770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494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Pick</a:t>
            </a:r>
            <a:r>
              <a:rPr lang="ja-JP" altLang="en-US" sz="4400" b="1">
                <a:solidFill>
                  <a:schemeClr val="bg1"/>
                </a:solidFill>
                <a:latin typeface="Meiryo UI" panose="020B0604030504040204" pitchFamily="50" charset="-128"/>
                <a:ea typeface="Meiryo UI" panose="020B0604030504040204" pitchFamily="50" charset="-128"/>
              </a:rPr>
              <a:t>画面の開発</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Tree>
    <p:extLst>
      <p:ext uri="{BB962C8B-B14F-4D97-AF65-F5344CB8AC3E}">
        <p14:creationId xmlns:p14="http://schemas.microsoft.com/office/powerpoint/2010/main" val="826747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7818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1314092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井上 拓門＠東京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grpSp>
        <p:nvGrpSpPr>
          <p:cNvPr id="2" name="グループ化 1">
            <a:extLst>
              <a:ext uri="{FF2B5EF4-FFF2-40B4-BE49-F238E27FC236}">
                <a16:creationId xmlns:a16="http://schemas.microsoft.com/office/drawing/2014/main" id="{D26541B3-FBD5-44F5-B465-434B85A3E770}"/>
              </a:ext>
            </a:extLst>
          </p:cNvPr>
          <p:cNvGrpSpPr/>
          <p:nvPr/>
        </p:nvGrpSpPr>
        <p:grpSpPr>
          <a:xfrm rot="20714186">
            <a:off x="4912546" y="1286990"/>
            <a:ext cx="3566129" cy="1497407"/>
            <a:chOff x="4987290" y="1975103"/>
            <a:chExt cx="3566129" cy="1497407"/>
          </a:xfrm>
        </p:grpSpPr>
        <p:pic>
          <p:nvPicPr>
            <p:cNvPr id="1032" name="Picture 8">
              <a:extLst>
                <a:ext uri="{FF2B5EF4-FFF2-40B4-BE49-F238E27FC236}">
                  <a16:creationId xmlns:a16="http://schemas.microsoft.com/office/drawing/2014/main" id="{FC020014-DCC2-4960-B396-7BF127EB5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31447">
              <a:off x="4987290"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28601F2-BE8E-45E3-9CC3-B375ED7E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1447">
              <a:off x="6208827"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6AC0AC7-C239-4561-80C0-47EBB0797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31447">
              <a:off x="7430364" y="1975103"/>
              <a:ext cx="1123055" cy="14974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Atomic Design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伝える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Tree>
    <p:extLst>
      <p:ext uri="{BB962C8B-B14F-4D97-AF65-F5344CB8AC3E}">
        <p14:creationId xmlns:p14="http://schemas.microsoft.com/office/powerpoint/2010/main" val="355713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セキュリティ</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伝える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Tree>
    <p:extLst>
      <p:ext uri="{BB962C8B-B14F-4D97-AF65-F5344CB8AC3E}">
        <p14:creationId xmlns:p14="http://schemas.microsoft.com/office/powerpoint/2010/main" val="2892741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でモバイルのノウハウを公開</a:t>
            </a:r>
            <a:r>
              <a:rPr kumimoji="1" lang="ja-JP" altLang="en-US" sz="2000" dirty="0">
                <a:latin typeface="Meiryo UI" panose="020B0604030504040204" pitchFamily="50" charset="-128"/>
                <a:ea typeface="Meiryo UI" panose="020B0604030504040204" pitchFamily="50" charset="-128"/>
              </a:rPr>
              <a:t>して</a:t>
            </a:r>
            <a:r>
              <a:rPr kumimoji="1" lang="ja-JP" altLang="en-US" sz="2000">
                <a:latin typeface="Meiryo UI" panose="020B0604030504040204" pitchFamily="50" charset="-128"/>
                <a:ea typeface="Meiryo UI" panose="020B0604030504040204" pitchFamily="50" charset="-128"/>
              </a:rPr>
              <a:t>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モバイルアプリケーションのセキュリティと認証</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https://fintan.jp/?p=5950</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DevOps</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9F0478-EE0D-48A8-B3C4-C03EEDFB0F27}"/>
              </a:ext>
            </a:extLst>
          </p:cNvPr>
          <p:cNvPicPr>
            <a:picLocks noChangeAspect="1"/>
          </p:cNvPicPr>
          <p:nvPr/>
        </p:nvPicPr>
        <p:blipFill rotWithShape="1">
          <a:blip r:embed="rId2">
            <a:extLst>
              <a:ext uri="{28A0092B-C50C-407E-A947-70E740481C1C}">
                <a14:useLocalDpi xmlns:a14="http://schemas.microsoft.com/office/drawing/2010/main" val="0"/>
              </a:ext>
            </a:extLst>
          </a:blip>
          <a:srcRect t="8299" b="16679"/>
          <a:stretch/>
        </p:blipFill>
        <p:spPr>
          <a:xfrm>
            <a:off x="-1" y="0"/>
            <a:ext cx="12192001"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3438605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ToDo</a:t>
            </a:r>
            <a:r>
              <a:rPr lang="ja-JP" altLang="en-US" sz="4400" b="1">
                <a:solidFill>
                  <a:schemeClr val="bg1"/>
                </a:solidFill>
                <a:latin typeface="Meiryo UI" panose="020B0604030504040204" pitchFamily="50" charset="-128"/>
                <a:ea typeface="Meiryo UI" panose="020B0604030504040204" pitchFamily="50" charset="-128"/>
              </a:rPr>
              <a:t>管理の開発</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ToDo</a:t>
            </a:r>
            <a:r>
              <a:rPr kumimoji="1" lang="ja-JP" altLang="en-US" sz="2000">
                <a:highlight>
                  <a:srgbClr val="FFFF00"/>
                </a:highlight>
                <a:latin typeface="Meiryo UI" panose="020B0604030504040204" pitchFamily="50" charset="-128"/>
                <a:ea typeface="Meiryo UI" panose="020B0604030504040204" pitchFamily="50" charset="-128"/>
              </a:rPr>
              <a:t>の一覧表示</a:t>
            </a: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ToDo</a:t>
            </a:r>
            <a:r>
              <a:rPr kumimoji="1" lang="ja-JP" altLang="en-US" sz="2000">
                <a:highlight>
                  <a:srgbClr val="FFFF00"/>
                </a:highlight>
                <a:latin typeface="Meiryo UI" panose="020B0604030504040204" pitchFamily="50" charset="-128"/>
                <a:ea typeface="Meiryo UI" panose="020B0604030504040204" pitchFamily="50" charset="-128"/>
              </a:rPr>
              <a:t>の登録</a:t>
            </a:r>
            <a:r>
              <a:rPr kumimoji="1" lang="ja-JP" altLang="en-US" sz="2000">
                <a:latin typeface="Meiryo UI" panose="020B0604030504040204" pitchFamily="50" charset="-128"/>
                <a:ea typeface="Meiryo UI" panose="020B0604030504040204" pitchFamily="50" charset="-128"/>
              </a:rPr>
              <a:t>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状態の更新、</a:t>
            </a: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一覧の絞り込みは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ハンズオン時間の都合で省略します。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1592912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まず何を作るのだろう？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何を考えないといけないのだろう？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4E01BA0-0788-480C-B156-10197DB1FDD4}"/>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Tree>
    <p:extLst>
      <p:ext uri="{BB962C8B-B14F-4D97-AF65-F5344CB8AC3E}">
        <p14:creationId xmlns:p14="http://schemas.microsoft.com/office/powerpoint/2010/main" val="4112742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の流儀</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https://ja.reactjs.org/docs/thinking-in-react.html</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ページの作り方が紹介されています。</a:t>
            </a:r>
            <a:endParaRPr kumimoji="1" lang="en-US" altLang="ja-JP" sz="200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8314039" y="35396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67F4A161-FFE4-49DB-BEB4-3390C8D7F9BA}"/>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3874813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状態</a:t>
            </a:r>
            <a:r>
              <a:rPr kumimoji="1" lang="en-US" altLang="ja-JP" sz="2000">
                <a:highlight>
                  <a:srgbClr val="FFFF00"/>
                </a:highlight>
                <a:latin typeface="Meiryo UI" panose="020B0604030504040204" pitchFamily="50" charset="-128"/>
                <a:ea typeface="Meiryo UI" panose="020B0604030504040204" pitchFamily="50" charset="-128"/>
              </a:rPr>
              <a:t>(state)</a:t>
            </a:r>
            <a:r>
              <a:rPr kumimoji="1" lang="ja-JP" altLang="en-US" sz="200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最小限の状態を考える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導出できるものは状態としない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状態をどのコンポーネントで持つか決める</a:t>
            </a:r>
            <a:endParaRPr kumimoji="1" lang="en-US" altLang="ja-JP" sz="200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55680C2F-23D2-4B07-88D7-BB31A41AD00A}"/>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1914870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まずはモックをそのまま表示します。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はじめにアプリを起動し、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HTML</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CSS</a:t>
            </a:r>
            <a:r>
              <a:rPr kumimoji="1" lang="ja-JP" altLang="en-US" sz="2000">
                <a:latin typeface="Meiryo UI" panose="020B0604030504040204" pitchFamily="50" charset="-128"/>
                <a:ea typeface="Meiryo UI" panose="020B0604030504040204" pitchFamily="50" charset="-128"/>
              </a:rPr>
              <a:t>の順に反映していきます。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HTML</a:t>
            </a:r>
            <a:r>
              <a:rPr kumimoji="1" lang="ja-JP" altLang="en-US" sz="1600">
                <a:solidFill>
                  <a:schemeClr val="bg1"/>
                </a:solidFill>
                <a:latin typeface="Meiryo UI" panose="020B0604030504040204" pitchFamily="50" charset="-128"/>
                <a:ea typeface="Meiryo UI" panose="020B0604030504040204" pitchFamily="50" charset="-128"/>
              </a:rPr>
              <a:t>を反映</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CSS</a:t>
            </a:r>
            <a:r>
              <a:rPr kumimoji="1" lang="ja-JP" altLang="en-US" sz="1600">
                <a:solidFill>
                  <a:schemeClr val="bg1"/>
                </a:solidFill>
                <a:latin typeface="Meiryo UI" panose="020B0604030504040204" pitchFamily="50" charset="-128"/>
                <a:ea typeface="Meiryo UI" panose="020B0604030504040204" pitchFamily="50" charset="-128"/>
              </a:rPr>
              <a:t>を反映</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Tree>
    <p:extLst>
      <p:ext uri="{BB962C8B-B14F-4D97-AF65-F5344CB8AC3E}">
        <p14:creationId xmlns:p14="http://schemas.microsoft.com/office/powerpoint/2010/main" val="2225919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はじめにアプリを起動します。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先ほど走らせておいたパッケージのインストール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が終わっているか確認します。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frontend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run</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start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3"/>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4" name="テキスト ボックス 3">
            <a:extLst>
              <a:ext uri="{FF2B5EF4-FFF2-40B4-BE49-F238E27FC236}">
                <a16:creationId xmlns:a16="http://schemas.microsoft.com/office/drawing/2014/main" id="{ADA9F786-CF51-4DAE-A01D-C037C44149F7}"/>
              </a:ext>
            </a:extLst>
          </p:cNvPr>
          <p:cNvSpPr txBox="1"/>
          <p:nvPr/>
        </p:nvSpPr>
        <p:spPr>
          <a:xfrm>
            <a:off x="5986020" y="4348416"/>
            <a:ext cx="2152951" cy="1292662"/>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function</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&lt;h1&gt;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&lt;/h1&gt;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384891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次に</a:t>
            </a:r>
            <a:r>
              <a:rPr kumimoji="1" lang="en-US" altLang="ja-JP" sz="2000">
                <a:latin typeface="Meiryo UI" panose="020B0604030504040204" pitchFamily="50" charset="-128"/>
                <a:ea typeface="Meiryo UI" panose="020B0604030504040204" pitchFamily="50" charset="-128"/>
              </a:rPr>
              <a:t>HTML</a:t>
            </a:r>
            <a:r>
              <a:rPr kumimoji="1" lang="ja-JP" altLang="en-US" sz="2000">
                <a:latin typeface="Meiryo UI" panose="020B0604030504040204" pitchFamily="50" charset="-128"/>
                <a:ea typeface="Meiryo UI" panose="020B0604030504040204" pitchFamily="50" charset="-128"/>
              </a:rPr>
              <a:t>を反映します。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App.tsx</a:t>
            </a:r>
            <a:r>
              <a:rPr kumimoji="1" lang="ja-JP" altLang="en-US" sz="2000">
                <a:latin typeface="Meiryo UI" panose="020B0604030504040204" pitchFamily="50" charset="-128"/>
                <a:ea typeface="Meiryo UI" panose="020B0604030504040204" pitchFamily="50" charset="-128"/>
              </a:rPr>
              <a:t>ファイルを開き、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モックの</a:t>
            </a:r>
            <a:r>
              <a:rPr kumimoji="1" lang="en-US" altLang="ja-JP" sz="2000">
                <a:latin typeface="Meiryo UI" panose="020B0604030504040204" pitchFamily="50" charset="-128"/>
                <a:ea typeface="Meiryo UI" panose="020B0604030504040204" pitchFamily="50" charset="-128"/>
              </a:rPr>
              <a:t>HTML</a:t>
            </a:r>
            <a:r>
              <a:rPr kumimoji="1" lang="ja-JP" altLang="en-US" sz="2000">
                <a:latin typeface="Meiryo UI" panose="020B0604030504040204" pitchFamily="50" charset="-128"/>
                <a:ea typeface="Meiryo UI" panose="020B0604030504040204" pitchFamily="50" charset="-128"/>
              </a:rPr>
              <a:t>を反映します。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モックの場所</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en-US" altLang="ja-JP" sz="2000" err="1">
                <a:highlight>
                  <a:srgbClr val="FFFF00"/>
                </a:highlight>
                <a:latin typeface="Meiryo UI" panose="020B0604030504040204" pitchFamily="50" charset="-128"/>
                <a:ea typeface="Meiryo UI" panose="020B0604030504040204" pitchFamily="50" charset="-128"/>
              </a:rPr>
              <a:t>restapi</a:t>
            </a:r>
            <a:r>
              <a:rPr kumimoji="1" lang="en-US" altLang="ja-JP" sz="2000">
                <a:highlight>
                  <a:srgbClr val="FFFF00"/>
                </a:highlight>
                <a:latin typeface="Meiryo UI" panose="020B0604030504040204" pitchFamily="50" charset="-128"/>
                <a:ea typeface="Meiryo UI" panose="020B0604030504040204" pitchFamily="50" charset="-128"/>
              </a:rPr>
              <a:t>-</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a:t>
            </a:r>
            <a:r>
              <a:rPr kumimoji="1" lang="en-US" altLang="ja-JP" sz="2000" err="1">
                <a:highlight>
                  <a:srgbClr val="FFFF00"/>
                </a:highlight>
                <a:latin typeface="Meiryo UI" panose="020B0604030504040204" pitchFamily="50" charset="-128"/>
                <a:ea typeface="Meiryo UI" panose="020B0604030504040204" pitchFamily="50" charset="-128"/>
              </a:rPr>
              <a:t>todo</a:t>
            </a:r>
            <a:r>
              <a:rPr kumimoji="1" lang="en-US" altLang="ja-JP" sz="200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HTML</a:t>
            </a:r>
            <a:r>
              <a:rPr kumimoji="1" lang="ja-JP" altLang="en-US" sz="2800" b="1">
                <a:latin typeface="Meiryo UI" panose="020B0604030504040204" pitchFamily="50" charset="-128"/>
                <a:ea typeface="Meiryo UI" panose="020B0604030504040204" pitchFamily="50" charset="-128"/>
              </a:rPr>
              <a:t>の反映</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HTML</a:t>
            </a:r>
            <a:r>
              <a:rPr kumimoji="1" lang="ja-JP" altLang="en-US" sz="1600">
                <a:solidFill>
                  <a:schemeClr val="bg1"/>
                </a:solidFill>
                <a:latin typeface="Meiryo UI" panose="020B0604030504040204" pitchFamily="50" charset="-128"/>
                <a:ea typeface="Meiryo UI" panose="020B0604030504040204" pitchFamily="50" charset="-128"/>
              </a:rPr>
              <a:t>を反映</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2450511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モックの</a:t>
            </a:r>
            <a:r>
              <a:rPr kumimoji="1" lang="en-US" altLang="ja-JP" sz="2000">
                <a:highlight>
                  <a:srgbClr val="FFFF00"/>
                </a:highlight>
                <a:latin typeface="Meiryo UI" panose="020B0604030504040204" pitchFamily="50" charset="-128"/>
                <a:ea typeface="Meiryo UI" panose="020B0604030504040204" pitchFamily="50" charset="-128"/>
              </a:rPr>
              <a:t>body</a:t>
            </a:r>
            <a:r>
              <a:rPr kumimoji="1" lang="ja-JP" altLang="en-US" sz="2000">
                <a:highlight>
                  <a:srgbClr val="FFFF00"/>
                </a:highlight>
                <a:latin typeface="Meiryo UI" panose="020B0604030504040204" pitchFamily="50" charset="-128"/>
                <a:ea typeface="Meiryo UI" panose="020B0604030504040204" pitchFamily="50" charset="-128"/>
              </a:rPr>
              <a:t>タグの内容（</a:t>
            </a:r>
            <a:r>
              <a:rPr kumimoji="1" lang="en-US" altLang="ja-JP" sz="2000">
                <a:highlight>
                  <a:srgbClr val="FFFF00"/>
                </a:highlight>
                <a:latin typeface="Meiryo UI" panose="020B0604030504040204" pitchFamily="50" charset="-128"/>
                <a:ea typeface="Meiryo UI" panose="020B0604030504040204" pitchFamily="50" charset="-128"/>
              </a:rPr>
              <a:t>header</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div</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App</a:t>
            </a:r>
            <a:r>
              <a:rPr kumimoji="1" lang="ja-JP" altLang="en-US" sz="2000">
                <a:highlight>
                  <a:srgbClr val="FFFF00"/>
                </a:highlight>
                <a:latin typeface="Meiryo UI" panose="020B0604030504040204" pitchFamily="50" charset="-128"/>
                <a:ea typeface="Meiryo UI" panose="020B0604030504040204" pitchFamily="50" charset="-128"/>
              </a:rPr>
              <a:t>の</a:t>
            </a:r>
            <a:r>
              <a:rPr kumimoji="1" lang="en-US" altLang="ja-JP" sz="2000">
                <a:highlight>
                  <a:srgbClr val="FFFF00"/>
                </a:highlight>
                <a:latin typeface="Meiryo UI" panose="020B0604030504040204" pitchFamily="50" charset="-128"/>
                <a:ea typeface="Meiryo UI" panose="020B0604030504040204" pitchFamily="50" charset="-128"/>
              </a:rPr>
              <a:t>return</a:t>
            </a:r>
            <a:r>
              <a:rPr kumimoji="1" lang="ja-JP" altLang="en-US" sz="2000">
                <a:highlight>
                  <a:srgbClr val="FFFF00"/>
                </a:highlight>
                <a:latin typeface="Meiryo UI" panose="020B0604030504040204" pitchFamily="50" charset="-128"/>
                <a:ea typeface="Meiryo UI" panose="020B0604030504040204" pitchFamily="50" charset="-128"/>
              </a:rPr>
              <a:t>文のカッコの中</a:t>
            </a:r>
            <a:r>
              <a:rPr kumimoji="1" lang="ja-JP" altLang="en-US" sz="2000">
                <a:latin typeface="Meiryo UI" panose="020B0604030504040204" pitchFamily="50" charset="-128"/>
                <a:ea typeface="Meiryo UI" panose="020B0604030504040204" pitchFamily="50" charset="-128"/>
              </a:rPr>
              <a:t>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App</a:t>
            </a:r>
            <a:r>
              <a:rPr kumimoji="1" lang="ja-JP" altLang="en-US" sz="2000">
                <a:latin typeface="Meiryo UI" panose="020B0604030504040204" pitchFamily="50" charset="-128"/>
                <a:ea typeface="Meiryo UI" panose="020B0604030504040204" pitchFamily="50" charset="-128"/>
              </a:rPr>
              <a:t>に元々あった</a:t>
            </a:r>
            <a:r>
              <a:rPr kumimoji="1" lang="en-US" altLang="ja-JP" sz="2000">
                <a:latin typeface="Meiryo UI" panose="020B0604030504040204" pitchFamily="50" charset="-128"/>
                <a:ea typeface="Meiryo UI" panose="020B0604030504040204" pitchFamily="50" charset="-128"/>
              </a:rPr>
              <a:t>h1</a:t>
            </a:r>
            <a:r>
              <a:rPr kumimoji="1" lang="ja-JP" altLang="en-US" sz="2000">
                <a:latin typeface="Meiryo UI" panose="020B0604030504040204" pitchFamily="50" charset="-128"/>
                <a:ea typeface="Meiryo UI" panose="020B0604030504040204" pitchFamily="50" charset="-128"/>
              </a:rPr>
              <a:t>は消してください。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コピーすると</a:t>
            </a:r>
            <a:r>
              <a:rPr kumimoji="1" lang="en-US" altLang="ja-JP" sz="2000">
                <a:highlight>
                  <a:srgbClr val="FFFF00"/>
                </a:highlight>
                <a:latin typeface="Meiryo UI" panose="020B0604030504040204" pitchFamily="50" charset="-128"/>
                <a:ea typeface="Meiryo UI" panose="020B0604030504040204" pitchFamily="50" charset="-128"/>
              </a:rPr>
              <a:t>HTML</a:t>
            </a:r>
            <a:r>
              <a:rPr kumimoji="1" lang="ja-JP" altLang="en-US" sz="2000">
                <a:highlight>
                  <a:srgbClr val="FFFF00"/>
                </a:highlight>
                <a:latin typeface="Meiryo UI" panose="020B0604030504040204" pitchFamily="50" charset="-128"/>
                <a:ea typeface="Meiryo UI" panose="020B0604030504040204" pitchFamily="50" charset="-128"/>
              </a:rPr>
              <a:t>のままではエラーが出る</a:t>
            </a:r>
            <a:r>
              <a:rPr kumimoji="1" lang="ja-JP" altLang="en-US" sz="2000">
                <a:latin typeface="Meiryo UI" panose="020B0604030504040204" pitchFamily="50" charset="-128"/>
                <a:ea typeface="Meiryo UI" panose="020B0604030504040204" pitchFamily="50" charset="-128"/>
              </a:rPr>
              <a:t>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次のページ以降で対応します。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HTML</a:t>
            </a:r>
            <a:r>
              <a:rPr kumimoji="1" lang="ja-JP" altLang="en-US" sz="2800" b="1">
                <a:latin typeface="Meiryo UI" panose="020B0604030504040204" pitchFamily="50" charset="-128"/>
                <a:ea typeface="Meiryo UI" panose="020B0604030504040204" pitchFamily="50" charset="-128"/>
              </a:rPr>
              <a:t>の反映</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3" name="テキスト ボックス 22">
            <a:extLst>
              <a:ext uri="{FF2B5EF4-FFF2-40B4-BE49-F238E27FC236}">
                <a16:creationId xmlns:a16="http://schemas.microsoft.com/office/drawing/2014/main" id="{A744D38C-EEC3-46D3-ABAD-6B73BDF6528F}"/>
              </a:ext>
            </a:extLst>
          </p:cNvPr>
          <p:cNvSpPr txBox="1"/>
          <p:nvPr/>
        </p:nvSpPr>
        <p:spPr>
          <a:xfrm>
            <a:off x="5407438" y="5198405"/>
            <a:ext cx="6380112"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では</a:t>
            </a:r>
            <a:r>
              <a:rPr kumimoji="1" lang="en-US" altLang="ja-JP" sz="1600">
                <a:solidFill>
                  <a:schemeClr val="bg1"/>
                </a:solidFill>
                <a:latin typeface="Meiryo UI" panose="020B0604030504040204" pitchFamily="50" charset="-128"/>
                <a:ea typeface="Meiryo UI" panose="020B0604030504040204" pitchFamily="50" charset="-128"/>
              </a:rPr>
              <a:t>JSX</a:t>
            </a:r>
            <a:r>
              <a:rPr kumimoji="1" lang="ja-JP" altLang="en-US" sz="1600">
                <a:solidFill>
                  <a:schemeClr val="bg1"/>
                </a:solidFill>
                <a:latin typeface="Meiryo UI" panose="020B0604030504040204" pitchFamily="50" charset="-128"/>
                <a:ea typeface="Meiryo UI" panose="020B0604030504040204" pitchFamily="50" charset="-128"/>
              </a:rPr>
              <a:t>と呼ばれる</a:t>
            </a:r>
            <a:r>
              <a:rPr kumimoji="1" lang="en-US" altLang="ja-JP" sz="1600">
                <a:solidFill>
                  <a:schemeClr val="bg1"/>
                </a:solidFill>
                <a:latin typeface="Meiryo UI" panose="020B0604030504040204" pitchFamily="50" charset="-128"/>
                <a:ea typeface="Meiryo UI" panose="020B0604030504040204" pitchFamily="50" charset="-128"/>
              </a:rPr>
              <a:t>JavaScript</a:t>
            </a:r>
            <a:r>
              <a:rPr kumimoji="1" lang="ja-JP" altLang="en-US" sz="1600">
                <a:solidFill>
                  <a:schemeClr val="bg1"/>
                </a:solidFill>
                <a:latin typeface="Meiryo UI" panose="020B0604030504040204" pitchFamily="50" charset="-128"/>
                <a:ea typeface="Meiryo UI" panose="020B0604030504040204" pitchFamily="50" charset="-128"/>
              </a:rPr>
              <a:t>の拡張構文を使って</a:t>
            </a: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を実装します。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CB7D527D-8D67-4354-88AB-4377CF9C9C4B}"/>
              </a:ext>
            </a:extLst>
          </p:cNvPr>
          <p:cNvSpPr/>
          <p:nvPr/>
        </p:nvSpPr>
        <p:spPr>
          <a:xfrm>
            <a:off x="8882826" y="29703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199B380-EADC-49DE-A674-5BDAA87E2FE7}"/>
              </a:ext>
            </a:extLst>
          </p:cNvPr>
          <p:cNvSpPr txBox="1"/>
          <p:nvPr/>
        </p:nvSpPr>
        <p:spPr>
          <a:xfrm>
            <a:off x="5854293" y="1616937"/>
            <a:ext cx="2743201" cy="3093154"/>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&lt;!DOCTYPE html&gt;</a:t>
            </a:r>
          </a:p>
          <a:p>
            <a:r>
              <a:rPr lang="en-US" altLang="ja-JP" sz="900">
                <a:solidFill>
                  <a:schemeClr val="bg1">
                    <a:lumMod val="65000"/>
                  </a:schemeClr>
                </a:solidFill>
                <a:effectLst/>
                <a:latin typeface="Consolas" panose="020B0609020204030204" pitchFamily="49" charset="0"/>
              </a:rPr>
              <a:t>&lt;html lang="</a:t>
            </a:r>
            <a:r>
              <a:rPr lang="en-US" altLang="ja-JP" sz="900" err="1">
                <a:solidFill>
                  <a:schemeClr val="bg1">
                    <a:lumMod val="65000"/>
                  </a:schemeClr>
                </a:solidFill>
                <a:effectLst/>
                <a:latin typeface="Consolas" panose="020B0609020204030204" pitchFamily="49" charset="0"/>
              </a:rPr>
              <a:t>en</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&lt;head&gt;</a:t>
            </a:r>
          </a:p>
          <a:p>
            <a:r>
              <a:rPr lang="en-US" altLang="ja-JP" sz="900">
                <a:solidFill>
                  <a:schemeClr val="bg1">
                    <a:lumMod val="65000"/>
                  </a:schemeClr>
                </a:solidFill>
                <a:effectLst/>
                <a:latin typeface="Consolas" panose="020B0609020204030204" pitchFamily="49" charset="0"/>
              </a:rPr>
              <a:t>  </a:t>
            </a:r>
            <a:r>
              <a:rPr lang="ja-JP" altLang="en-US" sz="900">
                <a:solidFill>
                  <a:schemeClr val="bg1">
                    <a:lumMod val="65000"/>
                  </a:schemeClr>
                </a:solidFill>
                <a:effectLst/>
                <a:latin typeface="Consolas" panose="020B0609020204030204" pitchFamily="49" charset="0"/>
              </a:rPr>
              <a:t>・・・</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&lt;/head&gt;</a:t>
            </a:r>
          </a:p>
          <a:p>
            <a:r>
              <a:rPr lang="en-US" altLang="ja-JP" sz="900">
                <a:solidFill>
                  <a:schemeClr val="bg1">
                    <a:lumMod val="65000"/>
                  </a:schemeClr>
                </a:solidFill>
                <a:effectLst/>
                <a:latin typeface="Consolas" panose="020B0609020204030204" pitchFamily="49" charset="0"/>
              </a:rPr>
              <a:t>&lt;body&gt;</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&lt;header</a:t>
            </a: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class</a:t>
            </a:r>
            <a:r>
              <a:rPr lang="en-US" altLang="ja-JP" sz="900">
                <a:solidFill>
                  <a:srgbClr val="1A1A1A"/>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PageHeader_header</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ja-JP" altLang="en-US" sz="900">
                <a:solidFill>
                  <a:srgbClr val="1A1A1A"/>
                </a:solidFill>
                <a:effectLst/>
                <a:latin typeface="Consolas" panose="020B0609020204030204" pitchFamily="49" charset="0"/>
              </a:rPr>
              <a:t>    ・・・</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&lt;/header&gt;</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class</a:t>
            </a:r>
            <a:r>
              <a:rPr lang="en-US" altLang="ja-JP" sz="900">
                <a:solidFill>
                  <a:srgbClr val="1A1A1A"/>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TodoBoard_content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class</a:t>
            </a:r>
            <a:r>
              <a:rPr lang="en-US" altLang="ja-JP" sz="900">
                <a:solidFill>
                  <a:srgbClr val="1A1A1A"/>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TodoForm_content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ja-JP" altLang="en-US" sz="900">
                <a:solidFill>
                  <a:srgbClr val="1A1A1A"/>
                </a:solidFill>
                <a:effectLst/>
                <a:latin typeface="Consolas" panose="020B0609020204030204" pitchFamily="49" charset="0"/>
              </a:rPr>
              <a:t>      ・・・</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class</a:t>
            </a:r>
            <a:r>
              <a:rPr lang="en-US" altLang="ja-JP" sz="900">
                <a:solidFill>
                  <a:srgbClr val="1A1A1A"/>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TodoFilter_content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ja-JP" altLang="en-US" sz="900">
                <a:solidFill>
                  <a:srgbClr val="1A1A1A"/>
                </a:solidFill>
                <a:latin typeface="Consolas" panose="020B0609020204030204" pitchFamily="49" charset="0"/>
              </a:rPr>
              <a:t>      ・・・</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&lt;ul</a:t>
            </a: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class</a:t>
            </a:r>
            <a:r>
              <a:rPr lang="en-US" altLang="ja-JP" sz="900">
                <a:solidFill>
                  <a:srgbClr val="1A1A1A"/>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TodoList_list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ja-JP" altLang="en-US" sz="900">
                <a:solidFill>
                  <a:srgbClr val="1A1A1A"/>
                </a:solidFill>
                <a:effectLst/>
                <a:latin typeface="Consolas" panose="020B0609020204030204" pitchFamily="49" charset="0"/>
              </a:rPr>
              <a:t>      ・・・</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&lt;/ul&gt;</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&lt;/body&gt;</a:t>
            </a:r>
          </a:p>
          <a:p>
            <a:r>
              <a:rPr lang="en-US" altLang="ja-JP" sz="900">
                <a:solidFill>
                  <a:schemeClr val="bg1">
                    <a:lumMod val="65000"/>
                  </a:schemeClr>
                </a:solidFill>
                <a:effectLst/>
                <a:latin typeface="Consolas" panose="020B0609020204030204" pitchFamily="49" charset="0"/>
              </a:rPr>
              <a:t>&lt;/html&gt;</a:t>
            </a:r>
          </a:p>
        </p:txBody>
      </p:sp>
      <p:sp>
        <p:nvSpPr>
          <p:cNvPr id="31" name="テキスト ボックス 30">
            <a:extLst>
              <a:ext uri="{FF2B5EF4-FFF2-40B4-BE49-F238E27FC236}">
                <a16:creationId xmlns:a16="http://schemas.microsoft.com/office/drawing/2014/main" id="{F8D7FF4B-3300-4659-8014-53633716D042}"/>
              </a:ext>
            </a:extLst>
          </p:cNvPr>
          <p:cNvSpPr txBox="1"/>
          <p:nvPr/>
        </p:nvSpPr>
        <p:spPr>
          <a:xfrm>
            <a:off x="9647704" y="2526941"/>
            <a:ext cx="2152951" cy="1292662"/>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function App() {</a:t>
            </a:r>
          </a:p>
          <a:p>
            <a:r>
              <a:rPr lang="en-US" altLang="ja-JP" sz="900">
                <a:solidFill>
                  <a:schemeClr val="bg1">
                    <a:lumMod val="65000"/>
                  </a:schemeClr>
                </a:solidFill>
                <a:effectLst/>
                <a:latin typeface="Consolas" panose="020B0609020204030204" pitchFamily="49" charset="0"/>
              </a:rPr>
              <a:t>  return (</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&lt;h1&gt;</a:t>
            </a:r>
            <a:r>
              <a:rPr lang="en-US" altLang="ja-JP" sz="900">
                <a:solidFill>
                  <a:srgbClr val="428226"/>
                </a:solidFill>
                <a:effectLst/>
                <a:latin typeface="Consolas" panose="020B0609020204030204" pitchFamily="49" charset="0"/>
              </a:rPr>
              <a:t>Hello, world</a:t>
            </a:r>
            <a:r>
              <a:rPr lang="en-US" altLang="ja-JP" sz="900">
                <a:solidFill>
                  <a:srgbClr val="3778B7"/>
                </a:solidFill>
                <a:effectLst/>
                <a:latin typeface="Consolas" panose="020B0609020204030204" pitchFamily="49" charset="0"/>
              </a:rPr>
              <a:t>&lt;/h1&gt;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12195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JSX</a:t>
            </a:r>
            <a:r>
              <a:rPr kumimoji="1" lang="ja-JP" altLang="en-US" sz="2000">
                <a:latin typeface="Meiryo UI" panose="020B0604030504040204" pitchFamily="50" charset="-128"/>
                <a:ea typeface="Meiryo UI" panose="020B0604030504040204" pitchFamily="50" charset="-128"/>
              </a:rPr>
              <a:t>では</a:t>
            </a:r>
            <a:r>
              <a:rPr kumimoji="1" lang="ja-JP" altLang="en-US" sz="2000">
                <a:highlight>
                  <a:srgbClr val="FFFF00"/>
                </a:highlight>
                <a:latin typeface="Meiryo UI" panose="020B0604030504040204" pitchFamily="50" charset="-128"/>
                <a:ea typeface="Meiryo UI" panose="020B0604030504040204" pitchFamily="50" charset="-128"/>
              </a:rPr>
              <a:t>親要素を</a:t>
            </a:r>
            <a:r>
              <a:rPr kumimoji="1" lang="en-US" altLang="ja-JP" sz="2000">
                <a:highlight>
                  <a:srgbClr val="FFFF00"/>
                </a:highlight>
                <a:latin typeface="Meiryo UI" panose="020B0604030504040204" pitchFamily="50" charset="-128"/>
                <a:ea typeface="Meiryo UI" panose="020B0604030504040204" pitchFamily="50" charset="-128"/>
              </a:rPr>
              <a:t>1</a:t>
            </a:r>
            <a:r>
              <a:rPr kumimoji="1" lang="ja-JP" altLang="en-US" sz="2000">
                <a:highlight>
                  <a:srgbClr val="FFFF00"/>
                </a:highlight>
                <a:latin typeface="Meiryo UI" panose="020B0604030504040204" pitchFamily="50" charset="-128"/>
                <a:ea typeface="Meiryo UI" panose="020B0604030504040204" pitchFamily="50" charset="-128"/>
              </a:rPr>
              <a:t>つにする</a:t>
            </a:r>
            <a:r>
              <a:rPr kumimoji="1" lang="ja-JP" altLang="en-US" sz="2000">
                <a:latin typeface="Meiryo UI" panose="020B0604030504040204" pitchFamily="50" charset="-128"/>
                <a:ea typeface="Meiryo UI" panose="020B0604030504040204" pitchFamily="50" charset="-128"/>
              </a:rPr>
              <a:t>必要があります。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header</a:t>
            </a:r>
            <a:r>
              <a:rPr kumimoji="1" lang="ja-JP" altLang="en-US" sz="2000">
                <a:latin typeface="Meiryo UI" panose="020B0604030504040204" pitchFamily="50" charset="-128"/>
                <a:ea typeface="Meiryo UI" panose="020B0604030504040204" pitchFamily="50" charset="-128"/>
              </a:rPr>
              <a:t>と</a:t>
            </a:r>
            <a:r>
              <a:rPr kumimoji="1" lang="en-US" altLang="ja-JP" sz="2000">
                <a:latin typeface="Meiryo UI" panose="020B0604030504040204" pitchFamily="50" charset="-128"/>
                <a:ea typeface="Meiryo UI" panose="020B0604030504040204" pitchFamily="50" charset="-128"/>
              </a:rPr>
              <a:t>div</a:t>
            </a:r>
            <a:r>
              <a:rPr kumimoji="1" lang="ja-JP" altLang="en-US" sz="2000">
                <a:latin typeface="Meiryo UI" panose="020B0604030504040204" pitchFamily="50" charset="-128"/>
                <a:ea typeface="Meiryo UI" panose="020B0604030504040204" pitchFamily="50" charset="-128"/>
              </a:rPr>
              <a:t>の</a:t>
            </a:r>
            <a:r>
              <a:rPr kumimoji="1" lang="en-US" altLang="ja-JP" sz="2000">
                <a:latin typeface="Meiryo UI" panose="020B0604030504040204" pitchFamily="50" charset="-128"/>
                <a:ea typeface="Meiryo UI" panose="020B0604030504040204" pitchFamily="50" charset="-128"/>
              </a:rPr>
              <a:t>2</a:t>
            </a:r>
            <a:r>
              <a:rPr kumimoji="1" lang="ja-JP" altLang="en-US" sz="2000">
                <a:latin typeface="Meiryo UI" panose="020B0604030504040204" pitchFamily="50" charset="-128"/>
                <a:ea typeface="Meiryo UI" panose="020B0604030504040204" pitchFamily="50" charset="-128"/>
              </a:rPr>
              <a:t>つの親要素があります。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親要素が複数ある場合は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が提供する</a:t>
            </a:r>
            <a:r>
              <a:rPr kumimoji="1" lang="en-US" altLang="ja-JP" sz="2000">
                <a:highlight>
                  <a:srgbClr val="FFFF00"/>
                </a:highlight>
                <a:latin typeface="Meiryo UI" panose="020B0604030504040204" pitchFamily="50" charset="-128"/>
                <a:ea typeface="Meiryo UI" panose="020B0604030504040204" pitchFamily="50" charset="-128"/>
              </a:rPr>
              <a:t>Fragment</a:t>
            </a:r>
            <a:r>
              <a:rPr kumimoji="1" lang="ja-JP" altLang="en-US" sz="2000">
                <a:highlight>
                  <a:srgbClr val="FFFF00"/>
                </a:highlight>
                <a:latin typeface="Meiryo UI" panose="020B0604030504040204" pitchFamily="50" charset="-128"/>
                <a:ea typeface="Meiryo UI" panose="020B0604030504040204" pitchFamily="50" charset="-128"/>
              </a:rPr>
              <a:t>コンポーネント</a:t>
            </a:r>
            <a:r>
              <a:rPr kumimoji="1" lang="ja-JP" altLang="en-US" sz="2000">
                <a:latin typeface="Meiryo UI" panose="020B0604030504040204" pitchFamily="50" charset="-128"/>
                <a:ea typeface="Meiryo UI" panose="020B0604030504040204" pitchFamily="50" charset="-128"/>
              </a:rPr>
              <a:t>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全体を囲って親要素を</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つにします。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JSX</a:t>
            </a:r>
            <a:r>
              <a:rPr kumimoji="1" lang="ja-JP" altLang="en-US" sz="2800" b="1">
                <a:latin typeface="Meiryo UI" panose="020B0604030504040204" pitchFamily="50" charset="-128"/>
                <a:ea typeface="Meiryo UI" panose="020B0604030504040204" pitchFamily="50" charset="-128"/>
              </a:rPr>
              <a:t>の親要素を</a:t>
            </a:r>
            <a:r>
              <a:rPr kumimoji="1" lang="en-US" altLang="ja-JP" sz="2800" b="1">
                <a:latin typeface="Meiryo UI" panose="020B0604030504040204" pitchFamily="50" charset="-128"/>
                <a:ea typeface="Meiryo UI" panose="020B0604030504040204" pitchFamily="50" charset="-128"/>
              </a:rPr>
              <a:t>1</a:t>
            </a:r>
            <a:r>
              <a:rPr kumimoji="1" lang="ja-JP" altLang="en-US" sz="2800" b="1">
                <a:latin typeface="Meiryo UI" panose="020B0604030504040204" pitchFamily="50" charset="-128"/>
                <a:ea typeface="Meiryo UI" panose="020B0604030504040204" pitchFamily="50" charset="-128"/>
              </a:rPr>
              <a:t>つにする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
        <p:nvSpPr>
          <p:cNvPr id="6" name="テキスト ボックス 5">
            <a:extLst>
              <a:ext uri="{FF2B5EF4-FFF2-40B4-BE49-F238E27FC236}">
                <a16:creationId xmlns:a16="http://schemas.microsoft.com/office/drawing/2014/main" id="{1A94C0D6-143F-4DD2-924C-7D30B5244D81}"/>
              </a:ext>
            </a:extLst>
          </p:cNvPr>
          <p:cNvSpPr txBox="1"/>
          <p:nvPr/>
        </p:nvSpPr>
        <p:spPr>
          <a:xfrm>
            <a:off x="5671793" y="2063541"/>
            <a:ext cx="2694665" cy="1985159"/>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function App() {</a:t>
            </a:r>
          </a:p>
          <a:p>
            <a:r>
              <a:rPr lang="en-US" altLang="ja-JP" sz="900">
                <a:solidFill>
                  <a:schemeClr val="bg1">
                    <a:lumMod val="65000"/>
                  </a:schemeClr>
                </a:solidFill>
                <a:effectLst/>
                <a:latin typeface="Consolas" panose="020B0609020204030204" pitchFamily="49" charset="0"/>
              </a:rPr>
              <a:t>  return (</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&lt;header</a:t>
            </a: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class</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PageHeader_header</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ja-JP" altLang="en-US" sz="900">
                <a:solidFill>
                  <a:srgbClr val="428226"/>
                </a:solidFill>
                <a:effectLst/>
                <a:latin typeface="Consolas" panose="020B0609020204030204" pitchFamily="49" charset="0"/>
              </a:rPr>
              <a:t>      ・・・</a:t>
            </a:r>
            <a:endParaRPr lang="en-US" altLang="ja-JP" sz="900">
              <a:solidFill>
                <a:srgbClr val="428226"/>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&lt;/header&gt;</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class</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TodoBoard_content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ja-JP" altLang="en-US" sz="900">
                <a:solidFill>
                  <a:srgbClr val="428226"/>
                </a:solidFill>
                <a:effectLst/>
                <a:latin typeface="Consolas" panose="020B0609020204030204" pitchFamily="49" charset="0"/>
              </a:rPr>
              <a:t>      ・・・</a:t>
            </a:r>
            <a:endParaRPr lang="en-US" altLang="ja-JP" sz="900">
              <a:solidFill>
                <a:srgbClr val="428226"/>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default App;</a:t>
            </a:r>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9086828" y="2063541"/>
            <a:ext cx="2868463" cy="2262158"/>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function App() {</a:t>
            </a:r>
          </a:p>
          <a:p>
            <a:r>
              <a:rPr lang="en-US" altLang="ja-JP" sz="900">
                <a:solidFill>
                  <a:schemeClr val="bg1">
                    <a:lumMod val="65000"/>
                  </a:schemeClr>
                </a:solidFill>
                <a:effectLst/>
                <a:latin typeface="Consolas" panose="020B0609020204030204" pitchFamily="49" charset="0"/>
              </a:rPr>
              <a:t>  return (</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React.Fragment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&lt;header class="</a:t>
            </a:r>
            <a:r>
              <a:rPr lang="en-US" altLang="ja-JP" sz="900" err="1">
                <a:solidFill>
                  <a:schemeClr val="bg1">
                    <a:lumMod val="65000"/>
                  </a:schemeClr>
                </a:solidFill>
                <a:effectLst/>
                <a:latin typeface="Consolas" panose="020B0609020204030204" pitchFamily="49" charset="0"/>
              </a:rPr>
              <a:t>PageHeader_header</a:t>
            </a:r>
            <a:r>
              <a:rPr lang="en-US" altLang="ja-JP" sz="900">
                <a:solidFill>
                  <a:schemeClr val="bg1">
                    <a:lumMod val="65000"/>
                  </a:schemeClr>
                </a:solidFill>
                <a:effectLst/>
                <a:latin typeface="Consolas" panose="020B0609020204030204" pitchFamily="49" charset="0"/>
              </a:rPr>
              <a:t>"&gt;</a:t>
            </a:r>
          </a:p>
          <a:p>
            <a:r>
              <a:rPr lang="ja-JP" altLang="en-US" sz="900">
                <a:solidFill>
                  <a:schemeClr val="bg1">
                    <a:lumMod val="65000"/>
                  </a:schemeClr>
                </a:solidFill>
                <a:effectLst/>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&lt;/header&gt;</a:t>
            </a:r>
          </a:p>
          <a:p>
            <a:r>
              <a:rPr lang="en-US" altLang="ja-JP" sz="900">
                <a:solidFill>
                  <a:schemeClr val="bg1">
                    <a:lumMod val="65000"/>
                  </a:schemeClr>
                </a:solidFill>
                <a:effectLst/>
                <a:latin typeface="Consolas" panose="020B0609020204030204" pitchFamily="49" charset="0"/>
              </a:rPr>
              <a:t>      &lt;div class="</a:t>
            </a:r>
            <a:r>
              <a:rPr lang="en-US" altLang="ja-JP" sz="900" err="1">
                <a:solidFill>
                  <a:schemeClr val="bg1">
                    <a:lumMod val="65000"/>
                  </a:schemeClr>
                </a:solidFill>
                <a:effectLst/>
                <a:latin typeface="Consolas" panose="020B0609020204030204" pitchFamily="49" charset="0"/>
              </a:rPr>
              <a:t>TodoBoard_content</a:t>
            </a:r>
            <a:r>
              <a:rPr lang="en-US" altLang="ja-JP" sz="900">
                <a:solidFill>
                  <a:schemeClr val="bg1">
                    <a:lumMod val="65000"/>
                  </a:schemeClr>
                </a:solidFill>
                <a:effectLst/>
                <a:latin typeface="Consolas" panose="020B0609020204030204" pitchFamily="49" charset="0"/>
              </a:rPr>
              <a:t>"&gt;</a:t>
            </a:r>
          </a:p>
          <a:p>
            <a:r>
              <a:rPr lang="ja-JP" altLang="en-US" sz="900">
                <a:solidFill>
                  <a:schemeClr val="bg1">
                    <a:lumMod val="65000"/>
                  </a:schemeClr>
                </a:solidFill>
                <a:effectLst/>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&lt;/div&gt;</a:t>
            </a: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React.Fragment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8523048" y="281434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2076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JSX</a:t>
            </a:r>
            <a:r>
              <a:rPr kumimoji="1" lang="ja-JP" altLang="en-US" sz="2000">
                <a:latin typeface="Meiryo UI" panose="020B0604030504040204" pitchFamily="50" charset="-128"/>
                <a:ea typeface="Meiryo UI" panose="020B0604030504040204" pitchFamily="50" charset="-128"/>
              </a:rPr>
              <a:t>では</a:t>
            </a:r>
            <a:r>
              <a:rPr kumimoji="1" lang="en-US" altLang="ja-JP" sz="2000">
                <a:latin typeface="Meiryo UI" panose="020B0604030504040204" pitchFamily="50" charset="-128"/>
                <a:ea typeface="Meiryo UI" panose="020B0604030504040204" pitchFamily="50" charset="-128"/>
              </a:rPr>
              <a:t>CSS</a:t>
            </a:r>
            <a:r>
              <a:rPr kumimoji="1" lang="ja-JP" altLang="en-US" sz="2000">
                <a:latin typeface="Meiryo UI" panose="020B0604030504040204" pitchFamily="50" charset="-128"/>
                <a:ea typeface="Meiryo UI" panose="020B0604030504040204" pitchFamily="50" charset="-128"/>
              </a:rPr>
              <a:t>のクラス指定を</a:t>
            </a:r>
            <a:r>
              <a:rPr kumimoji="1" lang="en-US" altLang="ja-JP" sz="2000" err="1">
                <a:highlight>
                  <a:srgbClr val="FFFF00"/>
                </a:highlight>
                <a:latin typeface="Meiryo UI" panose="020B0604030504040204" pitchFamily="50" charset="-128"/>
                <a:ea typeface="Meiryo UI" panose="020B0604030504040204" pitchFamily="50" charset="-128"/>
              </a:rPr>
              <a:t>className</a:t>
            </a:r>
            <a:r>
              <a:rPr kumimoji="1" lang="ja-JP" altLang="en-US" sz="2000">
                <a:highlight>
                  <a:srgbClr val="FFFF00"/>
                </a:highlight>
                <a:latin typeface="Meiryo UI" panose="020B0604030504040204" pitchFamily="50" charset="-128"/>
                <a:ea typeface="Meiryo UI" panose="020B0604030504040204" pitchFamily="50" charset="-128"/>
              </a:rPr>
              <a:t>属性</a:t>
            </a:r>
            <a:r>
              <a:rPr kumimoji="1" lang="ja-JP" altLang="en-US" sz="2000">
                <a:latin typeface="Meiryo UI" panose="020B0604030504040204" pitchFamily="50" charset="-128"/>
                <a:ea typeface="Meiryo UI" panose="020B0604030504040204" pitchFamily="50" charset="-128"/>
              </a:rPr>
              <a:t>に指定します。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class</a:t>
            </a:r>
            <a:r>
              <a:rPr kumimoji="1" lang="ja-JP" altLang="en-US" sz="2000">
                <a:latin typeface="Meiryo UI" panose="020B0604030504040204" pitchFamily="50" charset="-128"/>
                <a:ea typeface="Meiryo UI" panose="020B0604030504040204" pitchFamily="50" charset="-128"/>
              </a:rPr>
              <a:t>属性を</a:t>
            </a:r>
            <a:r>
              <a:rPr kumimoji="1" lang="en-US" altLang="ja-JP" sz="2000" err="1">
                <a:latin typeface="Meiryo UI" panose="020B0604030504040204" pitchFamily="50" charset="-128"/>
                <a:ea typeface="Meiryo UI" panose="020B0604030504040204" pitchFamily="50" charset="-128"/>
              </a:rPr>
              <a:t>className</a:t>
            </a:r>
            <a:r>
              <a:rPr kumimoji="1" lang="ja-JP" altLang="en-US" sz="2000">
                <a:latin typeface="Meiryo UI" panose="020B0604030504040204" pitchFamily="50" charset="-128"/>
                <a:ea typeface="Meiryo UI" panose="020B0604030504040204" pitchFamily="50" charset="-128"/>
              </a:rPr>
              <a:t>属性に</a:t>
            </a:r>
            <a:r>
              <a:rPr kumimoji="1" lang="ja-JP" altLang="en-US" sz="2000">
                <a:highlight>
                  <a:srgbClr val="FFFF00"/>
                </a:highlight>
                <a:latin typeface="Meiryo UI" panose="020B0604030504040204" pitchFamily="50" charset="-128"/>
                <a:ea typeface="Meiryo UI" panose="020B0604030504040204" pitchFamily="50" charset="-128"/>
              </a:rPr>
              <a:t>一括置き換え</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class</a:t>
            </a:r>
            <a:r>
              <a:rPr kumimoji="1" lang="ja-JP" altLang="en-US" sz="2800" b="1">
                <a:latin typeface="Meiryo UI" panose="020B0604030504040204" pitchFamily="50" charset="-128"/>
                <a:ea typeface="Meiryo UI" panose="020B0604030504040204" pitchFamily="50" charset="-128"/>
              </a:rPr>
              <a:t>属性を</a:t>
            </a:r>
            <a:r>
              <a:rPr kumimoji="1" lang="en-US" altLang="ja-JP" sz="2800" b="1" err="1">
                <a:latin typeface="Meiryo UI" panose="020B0604030504040204" pitchFamily="50" charset="-128"/>
                <a:ea typeface="Meiryo UI" panose="020B0604030504040204" pitchFamily="50" charset="-128"/>
              </a:rPr>
              <a:t>className</a:t>
            </a:r>
            <a:r>
              <a:rPr kumimoji="1" lang="ja-JP" altLang="en-US" sz="2800" b="1">
                <a:latin typeface="Meiryo UI" panose="020B0604030504040204" pitchFamily="50" charset="-128"/>
                <a:ea typeface="Meiryo UI" panose="020B0604030504040204" pitchFamily="50" charset="-128"/>
              </a:rPr>
              <a:t>属性に修正する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2549840" y="3272850"/>
            <a:ext cx="2868463" cy="2262158"/>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function App() {</a:t>
            </a:r>
          </a:p>
          <a:p>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&lt;</a:t>
            </a:r>
            <a:r>
              <a:rPr lang="en-US" altLang="ja-JP" sz="900" err="1">
                <a:solidFill>
                  <a:schemeClr val="bg1">
                    <a:lumMod val="65000"/>
                  </a:schemeClr>
                </a:solidFill>
                <a:effectLst/>
                <a:latin typeface="Consolas" panose="020B0609020204030204" pitchFamily="49" charset="0"/>
              </a:rPr>
              <a:t>React.Fragment</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&lt;header </a:t>
            </a:r>
            <a:r>
              <a:rPr lang="en-US" altLang="ja-JP" sz="900">
                <a:solidFill>
                  <a:srgbClr val="B052A1"/>
                </a:solidFill>
                <a:effectLst/>
                <a:latin typeface="Consolas" panose="020B0609020204030204" pitchFamily="49" charset="0"/>
              </a:rPr>
              <a:t>class</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PageHeader_header</a:t>
            </a:r>
            <a:r>
              <a:rPr lang="en-US" altLang="ja-JP" sz="900">
                <a:solidFill>
                  <a:srgbClr val="428226"/>
                </a:solidFill>
                <a:effectLst/>
                <a:latin typeface="Consolas" panose="020B0609020204030204" pitchFamily="49" charset="0"/>
              </a:rPr>
              <a:t>"</a:t>
            </a:r>
            <a:r>
              <a:rPr lang="en-US" altLang="ja-JP" sz="900">
                <a:solidFill>
                  <a:schemeClr val="bg1">
                    <a:lumMod val="65000"/>
                  </a:schemeClr>
                </a:solidFill>
                <a:effectLst/>
                <a:latin typeface="Consolas" panose="020B0609020204030204" pitchFamily="49" charset="0"/>
              </a:rPr>
              <a:t>&gt;</a:t>
            </a:r>
          </a:p>
          <a:p>
            <a:r>
              <a:rPr lang="ja-JP" altLang="en-US" sz="900">
                <a:solidFill>
                  <a:schemeClr val="bg1">
                    <a:lumMod val="65000"/>
                  </a:schemeClr>
                </a:solidFill>
                <a:effectLst/>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&lt;/header&gt;</a:t>
            </a:r>
          </a:p>
          <a:p>
            <a:r>
              <a:rPr lang="en-US" altLang="ja-JP" sz="900">
                <a:solidFill>
                  <a:schemeClr val="bg1">
                    <a:lumMod val="65000"/>
                  </a:schemeClr>
                </a:solidFill>
                <a:effectLst/>
                <a:latin typeface="Consolas" panose="020B0609020204030204" pitchFamily="49" charset="0"/>
              </a:rPr>
              <a:t>      &lt;div </a:t>
            </a:r>
            <a:r>
              <a:rPr lang="en-US" altLang="ja-JP" sz="900">
                <a:solidFill>
                  <a:srgbClr val="B052A1"/>
                </a:solidFill>
                <a:effectLst/>
                <a:latin typeface="Consolas" panose="020B0609020204030204" pitchFamily="49" charset="0"/>
              </a:rPr>
              <a:t>class</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TodoBoard_content</a:t>
            </a:r>
            <a:r>
              <a:rPr lang="en-US" altLang="ja-JP" sz="900">
                <a:solidFill>
                  <a:srgbClr val="428226"/>
                </a:solidFill>
                <a:effectLst/>
                <a:latin typeface="Consolas" panose="020B0609020204030204" pitchFamily="49" charset="0"/>
              </a:rPr>
              <a:t>"</a:t>
            </a:r>
            <a:r>
              <a:rPr lang="en-US" altLang="ja-JP" sz="900">
                <a:solidFill>
                  <a:schemeClr val="bg1">
                    <a:lumMod val="65000"/>
                  </a:schemeClr>
                </a:solidFill>
                <a:effectLst/>
                <a:latin typeface="Consolas" panose="020B0609020204030204" pitchFamily="49" charset="0"/>
              </a:rPr>
              <a:t>&gt;</a:t>
            </a:r>
          </a:p>
          <a:p>
            <a:r>
              <a:rPr lang="ja-JP" altLang="en-US" sz="900">
                <a:solidFill>
                  <a:schemeClr val="bg1">
                    <a:lumMod val="65000"/>
                  </a:schemeClr>
                </a:solidFill>
                <a:effectLst/>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&lt;/div&gt;</a:t>
            </a:r>
          </a:p>
          <a:p>
            <a:r>
              <a:rPr lang="en-US" altLang="ja-JP" sz="900">
                <a:solidFill>
                  <a:schemeClr val="bg1">
                    <a:lumMod val="65000"/>
                  </a:schemeClr>
                </a:solidFill>
                <a:effectLst/>
                <a:latin typeface="Consolas" panose="020B0609020204030204" pitchFamily="49" charset="0"/>
              </a:rPr>
              <a:t>    &lt;/</a:t>
            </a:r>
            <a:r>
              <a:rPr lang="en-US" altLang="ja-JP" sz="900" err="1">
                <a:solidFill>
                  <a:schemeClr val="bg1">
                    <a:lumMod val="65000"/>
                  </a:schemeClr>
                </a:solidFill>
                <a:effectLst/>
                <a:latin typeface="Consolas" panose="020B0609020204030204" pitchFamily="49" charset="0"/>
              </a:rPr>
              <a:t>React.Fragment</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5739691" y="420848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5772691-DB94-40BD-9344-B519071EB36C}"/>
              </a:ext>
            </a:extLst>
          </p:cNvPr>
          <p:cNvSpPr txBox="1"/>
          <p:nvPr/>
        </p:nvSpPr>
        <p:spPr>
          <a:xfrm>
            <a:off x="6540625" y="3287299"/>
            <a:ext cx="3149745" cy="2262158"/>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function App() {</a:t>
            </a:r>
          </a:p>
          <a:p>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&lt;</a:t>
            </a:r>
            <a:r>
              <a:rPr lang="en-US" altLang="ja-JP" sz="900" err="1">
                <a:solidFill>
                  <a:schemeClr val="bg1">
                    <a:lumMod val="65000"/>
                  </a:schemeClr>
                </a:solidFill>
                <a:effectLst/>
                <a:latin typeface="Consolas" panose="020B0609020204030204" pitchFamily="49" charset="0"/>
              </a:rPr>
              <a:t>React.Fragment</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&lt;header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PageHeader_header</a:t>
            </a:r>
            <a:r>
              <a:rPr lang="en-US" altLang="ja-JP" sz="900">
                <a:solidFill>
                  <a:srgbClr val="428226"/>
                </a:solidFill>
                <a:effectLst/>
                <a:latin typeface="Consolas" panose="020B0609020204030204" pitchFamily="49" charset="0"/>
              </a:rPr>
              <a:t>"</a:t>
            </a:r>
            <a:r>
              <a:rPr lang="en-US" altLang="ja-JP" sz="900">
                <a:solidFill>
                  <a:schemeClr val="bg1">
                    <a:lumMod val="65000"/>
                  </a:schemeClr>
                </a:solidFill>
                <a:effectLst/>
                <a:latin typeface="Consolas" panose="020B0609020204030204" pitchFamily="49" charset="0"/>
              </a:rPr>
              <a:t>&gt;</a:t>
            </a:r>
          </a:p>
          <a:p>
            <a:r>
              <a:rPr lang="ja-JP" altLang="en-US" sz="900">
                <a:solidFill>
                  <a:schemeClr val="bg1">
                    <a:lumMod val="65000"/>
                  </a:schemeClr>
                </a:solidFill>
                <a:effectLst/>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&lt;/header&gt;</a:t>
            </a:r>
          </a:p>
          <a:p>
            <a:r>
              <a:rPr lang="en-US" altLang="ja-JP" sz="900">
                <a:solidFill>
                  <a:schemeClr val="bg1">
                    <a:lumMod val="65000"/>
                  </a:schemeClr>
                </a:solidFill>
                <a:effectLst/>
                <a:latin typeface="Consolas" panose="020B0609020204030204" pitchFamily="49" charset="0"/>
              </a:rPr>
              <a:t>      &lt;div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TodoBoard_content</a:t>
            </a:r>
            <a:r>
              <a:rPr lang="en-US" altLang="ja-JP" sz="900">
                <a:solidFill>
                  <a:srgbClr val="428226"/>
                </a:solidFill>
                <a:effectLst/>
                <a:latin typeface="Consolas" panose="020B0609020204030204" pitchFamily="49" charset="0"/>
              </a:rPr>
              <a:t>"</a:t>
            </a:r>
            <a:r>
              <a:rPr lang="en-US" altLang="ja-JP" sz="900">
                <a:solidFill>
                  <a:schemeClr val="bg1">
                    <a:lumMod val="65000"/>
                  </a:schemeClr>
                </a:solidFill>
                <a:effectLst/>
                <a:latin typeface="Consolas" panose="020B0609020204030204" pitchFamily="49" charset="0"/>
              </a:rPr>
              <a:t>&gt;</a:t>
            </a:r>
          </a:p>
          <a:p>
            <a:r>
              <a:rPr lang="ja-JP" altLang="en-US" sz="900">
                <a:solidFill>
                  <a:schemeClr val="bg1">
                    <a:lumMod val="65000"/>
                  </a:schemeClr>
                </a:solidFill>
                <a:effectLst/>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&lt;/div&gt;</a:t>
            </a:r>
          </a:p>
          <a:p>
            <a:r>
              <a:rPr lang="en-US" altLang="ja-JP" sz="900">
                <a:solidFill>
                  <a:schemeClr val="bg1">
                    <a:lumMod val="65000"/>
                  </a:schemeClr>
                </a:solidFill>
                <a:effectLst/>
                <a:latin typeface="Consolas" panose="020B0609020204030204" pitchFamily="49" charset="0"/>
              </a:rPr>
              <a:t>    &lt;/</a:t>
            </a:r>
            <a:r>
              <a:rPr lang="en-US" altLang="ja-JP" sz="900" err="1">
                <a:solidFill>
                  <a:schemeClr val="bg1">
                    <a:lumMod val="65000"/>
                  </a:schemeClr>
                </a:solidFill>
                <a:effectLst/>
                <a:latin typeface="Consolas" panose="020B0609020204030204" pitchFamily="49" charset="0"/>
              </a:rPr>
              <a:t>React.Fragment</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2876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React</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Native</a:t>
            </a:r>
            <a:r>
              <a:rPr lang="ja-JP" altLang="en-US" sz="4400" b="1">
                <a:solidFill>
                  <a:schemeClr val="bg1"/>
                </a:solidFill>
                <a:latin typeface="Meiryo UI" panose="020B0604030504040204" pitchFamily="50" charset="-128"/>
                <a:ea typeface="Meiryo UI" panose="020B0604030504040204" pitchFamily="50" charset="-128"/>
              </a:rPr>
              <a:t>を使った</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bg1"/>
                </a:solidFill>
                <a:latin typeface="Meiryo UI" panose="020B0604030504040204" pitchFamily="50" charset="-128"/>
                <a:ea typeface="Meiryo UI" panose="020B0604030504040204" pitchFamily="50" charset="-128"/>
              </a:rPr>
              <a:t>モバイルアプリの作り方を学ぶハンズオン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JSX</a:t>
            </a:r>
            <a:r>
              <a:rPr kumimoji="1" lang="ja-JP" altLang="en-US" sz="2000">
                <a:latin typeface="Meiryo UI" panose="020B0604030504040204" pitchFamily="50" charset="-128"/>
                <a:ea typeface="Meiryo UI" panose="020B0604030504040204" pitchFamily="50" charset="-128"/>
              </a:rPr>
              <a:t>では</a:t>
            </a:r>
            <a:r>
              <a:rPr kumimoji="1" lang="en-US" altLang="ja-JP" sz="2000">
                <a:latin typeface="Meiryo UI" panose="020B0604030504040204" pitchFamily="50" charset="-128"/>
                <a:ea typeface="Meiryo UI" panose="020B0604030504040204" pitchFamily="50" charset="-128"/>
              </a:rPr>
              <a:t>checked</a:t>
            </a:r>
            <a:r>
              <a:rPr kumimoji="1" lang="ja-JP" altLang="en-US" sz="2000">
                <a:latin typeface="Meiryo UI" panose="020B0604030504040204" pitchFamily="50" charset="-128"/>
                <a:ea typeface="Meiryo UI" panose="020B0604030504040204" pitchFamily="50" charset="-128"/>
              </a:rPr>
              <a:t>属性に</a:t>
            </a:r>
            <a:r>
              <a:rPr kumimoji="1" lang="en-US" altLang="ja-JP" sz="2000" err="1">
                <a:latin typeface="Meiryo UI" panose="020B0604030504040204" pitchFamily="50" charset="-128"/>
                <a:ea typeface="Meiryo UI" panose="020B0604030504040204" pitchFamily="50" charset="-128"/>
              </a:rPr>
              <a:t>boolean</a:t>
            </a:r>
            <a:r>
              <a:rPr kumimoji="1" lang="ja-JP" altLang="en-US" sz="2000">
                <a:latin typeface="Meiryo UI" panose="020B0604030504040204" pitchFamily="50" charset="-128"/>
                <a:ea typeface="Meiryo UI" panose="020B0604030504040204" pitchFamily="50" charset="-128"/>
              </a:rPr>
              <a:t>の値を指定する必要があります。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JSX</a:t>
            </a:r>
            <a:r>
              <a:rPr kumimoji="1" lang="ja-JP" altLang="en-US" sz="2000">
                <a:latin typeface="Meiryo UI" panose="020B0604030504040204" pitchFamily="50" charset="-128"/>
                <a:ea typeface="Meiryo UI" panose="020B0604030504040204" pitchFamily="50" charset="-128"/>
              </a:rPr>
              <a:t>では</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の式を書きます。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checked</a:t>
            </a:r>
            <a:r>
              <a:rPr kumimoji="1" lang="ja-JP" altLang="en-US" sz="2000">
                <a:latin typeface="Meiryo UI" panose="020B0604030504040204" pitchFamily="50" charset="-128"/>
                <a:ea typeface="Meiryo UI" panose="020B0604030504040204" pitchFamily="50" charset="-128"/>
              </a:rPr>
              <a:t>属性に</a:t>
            </a:r>
            <a:r>
              <a:rPr kumimoji="1" lang="en-US" altLang="ja-JP" sz="2000">
                <a:highlight>
                  <a:srgbClr val="FFFF00"/>
                </a:highlight>
                <a:latin typeface="Meiryo UI" panose="020B0604030504040204" pitchFamily="50" charset="-128"/>
                <a:ea typeface="Meiryo UI" panose="020B0604030504040204" pitchFamily="50" charset="-128"/>
              </a:rPr>
              <a:t>{true}</a:t>
            </a:r>
            <a:r>
              <a:rPr kumimoji="1" lang="ja-JP" altLang="en-US" sz="2000">
                <a:latin typeface="Meiryo UI" panose="020B0604030504040204" pitchFamily="50" charset="-128"/>
                <a:ea typeface="Meiryo UI" panose="020B0604030504040204" pitchFamily="50" charset="-128"/>
              </a:rPr>
              <a:t>を指定します。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checked</a:t>
            </a:r>
            <a:r>
              <a:rPr kumimoji="1" lang="ja-JP" altLang="en-US" sz="2800" b="1">
                <a:latin typeface="Meiryo UI" panose="020B0604030504040204" pitchFamily="50" charset="-128"/>
                <a:ea typeface="Meiryo UI" panose="020B0604030504040204" pitchFamily="50" charset="-128"/>
              </a:rPr>
              <a:t>属性を</a:t>
            </a:r>
            <a:r>
              <a:rPr kumimoji="1" lang="en-US" altLang="ja-JP" sz="2800" b="1">
                <a:latin typeface="Meiryo UI" panose="020B0604030504040204" pitchFamily="50" charset="-128"/>
                <a:ea typeface="Meiryo UI" panose="020B0604030504040204" pitchFamily="50" charset="-128"/>
              </a:rPr>
              <a:t>JS</a:t>
            </a:r>
            <a:r>
              <a:rPr kumimoji="1" lang="ja-JP" altLang="en-US" sz="2800" b="1">
                <a:latin typeface="Meiryo UI" panose="020B0604030504040204" pitchFamily="50" charset="-128"/>
                <a:ea typeface="Meiryo UI" panose="020B0604030504040204" pitchFamily="50" charset="-128"/>
              </a:rPr>
              <a:t>式に修正する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
        <p:nvSpPr>
          <p:cNvPr id="4" name="矢印: 右 3">
            <a:extLst>
              <a:ext uri="{FF2B5EF4-FFF2-40B4-BE49-F238E27FC236}">
                <a16:creationId xmlns:a16="http://schemas.microsoft.com/office/drawing/2014/main" id="{CA245F7B-4331-4D27-9C0E-102085550044}"/>
              </a:ext>
            </a:extLst>
          </p:cNvPr>
          <p:cNvSpPr/>
          <p:nvPr/>
        </p:nvSpPr>
        <p:spPr>
          <a:xfrm rot="5400000">
            <a:off x="4118939" y="378807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1908065" y="3267417"/>
            <a:ext cx="4901297" cy="323165"/>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&lt;input type="checkbox"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TodoItem_checkbox</a:t>
            </a:r>
            <a:r>
              <a:rPr lang="en-US" altLang="ja-JP" sz="900">
                <a:solidFill>
                  <a:schemeClr val="bg1">
                    <a:lumMod val="65000"/>
                  </a:schemeClr>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checked</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"checked"</a:t>
            </a:r>
            <a:r>
              <a:rPr lang="en-US" altLang="ja-JP" sz="900">
                <a:solidFill>
                  <a:schemeClr val="bg1">
                    <a:lumMod val="65000"/>
                  </a:schemeClr>
                </a:solidFill>
                <a:effectLst/>
                <a:latin typeface="Consolas" panose="020B0609020204030204" pitchFamily="49" charset="0"/>
              </a:rPr>
              <a:t> /&gt;</a:t>
            </a:r>
          </a:p>
          <a:p>
            <a:endParaRPr lang="en-US" altLang="ja-JP" sz="90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A3D2F8F1-B101-4771-9E5C-BE8B85E65447}"/>
              </a:ext>
            </a:extLst>
          </p:cNvPr>
          <p:cNvSpPr txBox="1"/>
          <p:nvPr/>
        </p:nvSpPr>
        <p:spPr>
          <a:xfrm>
            <a:off x="1908065" y="4394524"/>
            <a:ext cx="4901297" cy="323165"/>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&lt;input type="checkbox"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TodoItem_checkbox</a:t>
            </a:r>
            <a:r>
              <a:rPr lang="en-US" altLang="ja-JP" sz="900">
                <a:solidFill>
                  <a:schemeClr val="bg1">
                    <a:lumMod val="65000"/>
                  </a:schemeClr>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checked</a:t>
            </a:r>
            <a:r>
              <a:rPr lang="en-US" altLang="ja-JP" sz="900">
                <a:solidFill>
                  <a:srgbClr val="A56416"/>
                </a:solidFill>
                <a:effectLst/>
                <a:latin typeface="Consolas" panose="020B0609020204030204" pitchFamily="49" charset="0"/>
              </a:rPr>
              <a:t>=</a:t>
            </a:r>
            <a:r>
              <a:rPr lang="en-US" altLang="ja-JP" sz="900">
                <a:solidFill>
                  <a:srgbClr val="428226"/>
                </a:solidFill>
                <a:latin typeface="Consolas" panose="020B0609020204030204" pitchFamily="49" charset="0"/>
              </a:rPr>
              <a:t>{true}</a:t>
            </a:r>
            <a:r>
              <a:rPr lang="en-US" altLang="ja-JP" sz="900">
                <a:solidFill>
                  <a:schemeClr val="bg1">
                    <a:lumMod val="65000"/>
                  </a:schemeClr>
                </a:solidFill>
                <a:effectLst/>
                <a:latin typeface="Consolas" panose="020B0609020204030204" pitchFamily="49" charset="0"/>
              </a:rPr>
              <a:t> /&gt;</a:t>
            </a:r>
          </a:p>
          <a:p>
            <a:endParaRPr lang="en-US" altLang="ja-JP" sz="900">
              <a:solidFill>
                <a:srgbClr val="1A1A1A"/>
              </a:solidFill>
              <a:effectLst/>
              <a:latin typeface="Consolas" panose="020B0609020204030204" pitchFamily="49" charset="0"/>
            </a:endParaRPr>
          </a:p>
        </p:txBody>
      </p:sp>
    </p:spTree>
    <p:extLst>
      <p:ext uri="{BB962C8B-B14F-4D97-AF65-F5344CB8AC3E}">
        <p14:creationId xmlns:p14="http://schemas.microsoft.com/office/powerpoint/2010/main" val="1556252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err="1">
                <a:latin typeface="Meiryo UI" panose="020B0604030504040204" pitchFamily="50" charset="-128"/>
                <a:ea typeface="Meiryo UI" panose="020B0604030504040204" pitchFamily="50" charset="-128"/>
              </a:rPr>
              <a:t>App.tsx</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0" y="887515"/>
            <a:ext cx="5168631" cy="4339650"/>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function App() {</a:t>
            </a:r>
          </a:p>
          <a:p>
            <a:r>
              <a:rPr lang="en-US" altLang="ja-JP" sz="900">
                <a:solidFill>
                  <a:schemeClr val="bg1">
                    <a:lumMod val="65000"/>
                  </a:schemeClr>
                </a:solidFill>
                <a:effectLst/>
                <a:latin typeface="Consolas" panose="020B0609020204030204" pitchFamily="49" charset="0"/>
              </a:rPr>
              <a:t>  return (</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React.Fragment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&lt;header</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PageHeader_header</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&lt;h1</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PageHeader_title</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r>
              <a:rPr lang="en-US" altLang="ja-JP" sz="900" err="1">
                <a:solidFill>
                  <a:srgbClr val="428226"/>
                </a:solidFill>
                <a:effectLst/>
                <a:latin typeface="Consolas" panose="020B0609020204030204" pitchFamily="49" charset="0"/>
              </a:rPr>
              <a:t>Todo</a:t>
            </a:r>
            <a:r>
              <a:rPr lang="ja-JP" altLang="en-US" sz="900">
                <a:solidFill>
                  <a:srgbClr val="428226"/>
                </a:solidFill>
                <a:effectLst/>
                <a:latin typeface="Consolas" panose="020B0609020204030204" pitchFamily="49" charset="0"/>
              </a:rPr>
              <a:t>アプリ</a:t>
            </a:r>
            <a:r>
              <a:rPr lang="en-US" altLang="ja-JP" sz="900">
                <a:solidFill>
                  <a:srgbClr val="3778B7"/>
                </a:solidFill>
                <a:effectLst/>
                <a:latin typeface="Consolas" panose="020B0609020204030204" pitchFamily="49" charset="0"/>
              </a:rPr>
              <a:t>&lt;/h1&gt;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&lt;nav&gt;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&lt;ul</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PageHeader_nav</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&lt;li&gt;</a:t>
            </a:r>
            <a:r>
              <a:rPr lang="ja-JP" altLang="en-US" sz="900">
                <a:solidFill>
                  <a:srgbClr val="428226"/>
                </a:solidFill>
                <a:effectLst/>
                <a:latin typeface="Consolas" panose="020B0609020204030204" pitchFamily="49" charset="0"/>
              </a:rPr>
              <a:t>テストユーザさん</a:t>
            </a:r>
            <a:r>
              <a:rPr lang="en-US" altLang="ja-JP" sz="900">
                <a:solidFill>
                  <a:srgbClr val="3778B7"/>
                </a:solidFill>
                <a:effectLst/>
                <a:latin typeface="Consolas" panose="020B0609020204030204" pitchFamily="49" charset="0"/>
              </a:rPr>
              <a:t>&lt;/li&gt;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&lt;li&gt;</a:t>
            </a:r>
            <a:r>
              <a:rPr lang="ja-JP" altLang="en-US" sz="900">
                <a:solidFill>
                  <a:srgbClr val="428226"/>
                </a:solidFill>
                <a:effectLst/>
                <a:latin typeface="Consolas" panose="020B0609020204030204" pitchFamily="49" charset="0"/>
              </a:rPr>
              <a:t>ログアウト</a:t>
            </a:r>
            <a:r>
              <a:rPr lang="en-US" altLang="ja-JP" sz="900">
                <a:solidFill>
                  <a:srgbClr val="3778B7"/>
                </a:solidFill>
                <a:effectLst/>
                <a:latin typeface="Consolas" panose="020B0609020204030204" pitchFamily="49" charset="0"/>
              </a:rPr>
              <a:t>&lt;/li&gt;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&lt;/ul&gt;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&lt;/nav&gt;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&lt;/header&gt;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TodoBoard_content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TodoForm_content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&lt;form</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TodoForm_form</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TodoForm_input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&lt;input</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type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"text" </a:t>
            </a:r>
            <a:r>
              <a:rPr lang="en-US" altLang="ja-JP" sz="900">
                <a:solidFill>
                  <a:srgbClr val="B052A1"/>
                </a:solidFill>
                <a:effectLst/>
                <a:latin typeface="Consolas" panose="020B0609020204030204" pitchFamily="49" charset="0"/>
              </a:rPr>
              <a:t>placeholder</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タスクを入力してください</a:t>
            </a:r>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/&gt;</a:t>
            </a:r>
            <a:endParaRPr lang="ja-JP" altLang="en-US" sz="900">
              <a:solidFill>
                <a:srgbClr val="1A1A1A"/>
              </a:solidFill>
              <a:effectLst/>
              <a:latin typeface="Consolas" panose="020B0609020204030204" pitchFamily="49" charset="0"/>
            </a:endParaRPr>
          </a:p>
          <a:p>
            <a:r>
              <a:rPr lang="ja-JP" altLang="en-US"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TodoForm_button</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&lt;button</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type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"button"</a:t>
            </a:r>
            <a:r>
              <a:rPr lang="en-US" altLang="ja-JP" sz="900">
                <a:solidFill>
                  <a:srgbClr val="3778B7"/>
                </a:solidFill>
                <a:effectLst/>
                <a:latin typeface="Consolas" panose="020B0609020204030204" pitchFamily="49" charset="0"/>
              </a:rPr>
              <a:t>&gt;</a:t>
            </a:r>
            <a:r>
              <a:rPr lang="ja-JP" altLang="en-US" sz="900">
                <a:solidFill>
                  <a:srgbClr val="428226"/>
                </a:solidFill>
                <a:effectLst/>
                <a:latin typeface="Consolas" panose="020B0609020204030204" pitchFamily="49" charset="0"/>
              </a:rPr>
              <a:t>追加</a:t>
            </a:r>
            <a:r>
              <a:rPr lang="en-US" altLang="ja-JP" sz="900">
                <a:solidFill>
                  <a:srgbClr val="3778B7"/>
                </a:solidFill>
                <a:effectLst/>
                <a:latin typeface="Consolas" panose="020B0609020204030204" pitchFamily="49" charset="0"/>
              </a:rPr>
              <a:t>&lt;/button&gt;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&lt;/form&gt;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TodoFilter_content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&lt;button</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TodoFilter_buttonSelected</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r>
              <a:rPr lang="ja-JP" altLang="en-US" sz="900">
                <a:solidFill>
                  <a:srgbClr val="428226"/>
                </a:solidFill>
                <a:effectLst/>
                <a:latin typeface="Consolas" panose="020B0609020204030204" pitchFamily="49" charset="0"/>
              </a:rPr>
              <a:t>全て</a:t>
            </a:r>
            <a:r>
              <a:rPr lang="en-US" altLang="ja-JP" sz="900">
                <a:solidFill>
                  <a:srgbClr val="3778B7"/>
                </a:solidFill>
                <a:effectLst/>
                <a:latin typeface="Consolas" panose="020B0609020204030204" pitchFamily="49" charset="0"/>
              </a:rPr>
              <a:t>&lt;/button&gt;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&lt;button</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TodoFilter_buttonUnselected</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r>
              <a:rPr lang="ja-JP" altLang="en-US" sz="900">
                <a:solidFill>
                  <a:srgbClr val="428226"/>
                </a:solidFill>
                <a:effectLst/>
                <a:latin typeface="Consolas" panose="020B0609020204030204" pitchFamily="49" charset="0"/>
              </a:rPr>
              <a:t>未完了のみ</a:t>
            </a:r>
            <a:r>
              <a:rPr lang="en-US" altLang="ja-JP" sz="900">
                <a:solidFill>
                  <a:srgbClr val="3778B7"/>
                </a:solidFill>
                <a:effectLst/>
                <a:latin typeface="Consolas" panose="020B0609020204030204" pitchFamily="49" charset="0"/>
              </a:rPr>
              <a:t>&lt;/button&gt;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&lt;button</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TodoFilter_buttonUnselected</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r>
              <a:rPr lang="ja-JP" altLang="en-US" sz="900">
                <a:solidFill>
                  <a:srgbClr val="428226"/>
                </a:solidFill>
                <a:effectLst/>
                <a:latin typeface="Consolas" panose="020B0609020204030204" pitchFamily="49" charset="0"/>
              </a:rPr>
              <a:t>完了のみ</a:t>
            </a:r>
            <a:r>
              <a:rPr lang="en-US" altLang="ja-JP" sz="900">
                <a:solidFill>
                  <a:srgbClr val="3778B7"/>
                </a:solidFill>
                <a:effectLst/>
                <a:latin typeface="Consolas" panose="020B0609020204030204" pitchFamily="49" charset="0"/>
              </a:rPr>
              <a:t>&lt;/button&gt;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4613" y="887515"/>
            <a:ext cx="5796063" cy="5863144"/>
          </a:xfrm>
          <a:prstGeom prst="rect">
            <a:avLst/>
          </a:prstGeom>
          <a:solidFill>
            <a:schemeClr val="accent3">
              <a:lumMod val="20000"/>
              <a:lumOff val="80000"/>
            </a:schemeClr>
          </a:solidFill>
        </p:spPr>
        <p:txBody>
          <a:bodyPr wrap="square" bIns="0" rtlCol="0">
            <a:spAutoFit/>
          </a:bodyPr>
          <a:lstStyle/>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&lt;ul</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TodoList_list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&lt;li</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TodoItem_item</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TodoItem_todo</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&lt;label&gt;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&lt;input</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type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"checkbox"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TodoItem_checkbox</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checked</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{true}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&lt;span&gt;</a:t>
            </a:r>
            <a:r>
              <a:rPr lang="ja-JP" altLang="en-US" sz="900">
                <a:solidFill>
                  <a:srgbClr val="428226"/>
                </a:solidFill>
                <a:effectLst/>
                <a:latin typeface="Consolas" panose="020B0609020204030204" pitchFamily="49" charset="0"/>
              </a:rPr>
              <a:t>洗い物をする</a:t>
            </a:r>
            <a:r>
              <a:rPr lang="en-US" altLang="ja-JP" sz="900">
                <a:solidFill>
                  <a:srgbClr val="3778B7"/>
                </a:solidFill>
                <a:effectLst/>
                <a:latin typeface="Consolas" panose="020B0609020204030204" pitchFamily="49" charset="0"/>
              </a:rPr>
              <a:t>&lt;/span&gt;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&lt;/label&gt;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TodoItem_delete</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&lt;button</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TodoItem_button</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r>
              <a:rPr lang="en-US" altLang="ja-JP" sz="900">
                <a:solidFill>
                  <a:srgbClr val="428226"/>
                </a:solidFill>
                <a:effectLst/>
                <a:latin typeface="Consolas" panose="020B0609020204030204" pitchFamily="49" charset="0"/>
              </a:rPr>
              <a:t>x</a:t>
            </a:r>
            <a:r>
              <a:rPr lang="en-US" altLang="ja-JP" sz="900">
                <a:solidFill>
                  <a:srgbClr val="3778B7"/>
                </a:solidFill>
                <a:effectLst/>
                <a:latin typeface="Consolas" panose="020B0609020204030204" pitchFamily="49" charset="0"/>
              </a:rPr>
              <a:t>&lt;/button&gt;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&lt;/li&gt;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&lt;li</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TodoItem_item</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TodoItem_todo</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&lt;label&gt;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&lt;input</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type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"checkbox"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TodoItem_checkbox</a:t>
            </a:r>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&lt;span&gt;</a:t>
            </a:r>
            <a:r>
              <a:rPr lang="ja-JP" altLang="en-US" sz="900">
                <a:solidFill>
                  <a:srgbClr val="428226"/>
                </a:solidFill>
                <a:effectLst/>
                <a:latin typeface="Consolas" panose="020B0609020204030204" pitchFamily="49" charset="0"/>
              </a:rPr>
              <a:t>洗濯物を干す</a:t>
            </a:r>
            <a:r>
              <a:rPr lang="en-US" altLang="ja-JP" sz="900">
                <a:solidFill>
                  <a:srgbClr val="3778B7"/>
                </a:solidFill>
                <a:effectLst/>
                <a:latin typeface="Consolas" panose="020B0609020204030204" pitchFamily="49" charset="0"/>
              </a:rPr>
              <a:t>&lt;/span&gt;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&lt;/label&gt;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TodoItem_delete</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&lt;button</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TodoItem_button</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r>
              <a:rPr lang="en-US" altLang="ja-JP" sz="900">
                <a:solidFill>
                  <a:srgbClr val="428226"/>
                </a:solidFill>
                <a:effectLst/>
                <a:latin typeface="Consolas" panose="020B0609020204030204" pitchFamily="49" charset="0"/>
              </a:rPr>
              <a:t>x</a:t>
            </a:r>
            <a:r>
              <a:rPr lang="en-US" altLang="ja-JP" sz="900">
                <a:solidFill>
                  <a:srgbClr val="3778B7"/>
                </a:solidFill>
                <a:effectLst/>
                <a:latin typeface="Consolas" panose="020B0609020204030204" pitchFamily="49" charset="0"/>
              </a:rPr>
              <a:t>&lt;/button&gt;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&lt;/li&gt;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&lt;li</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TodoItem_item</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TodoItem_todo</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&lt;label&gt;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&lt;input</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type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"checkbox"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TodoItem_checkbox</a:t>
            </a:r>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&lt;span&gt;</a:t>
            </a:r>
            <a:r>
              <a:rPr lang="ja-JP" altLang="en-US" sz="900">
                <a:solidFill>
                  <a:srgbClr val="428226"/>
                </a:solidFill>
                <a:effectLst/>
                <a:latin typeface="Consolas" panose="020B0609020204030204" pitchFamily="49" charset="0"/>
              </a:rPr>
              <a:t>買い物へ行く</a:t>
            </a:r>
            <a:r>
              <a:rPr lang="en-US" altLang="ja-JP" sz="900">
                <a:solidFill>
                  <a:srgbClr val="3778B7"/>
                </a:solidFill>
                <a:effectLst/>
                <a:latin typeface="Consolas" panose="020B0609020204030204" pitchFamily="49" charset="0"/>
              </a:rPr>
              <a:t>&lt;/span&gt;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&lt;/label&gt;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TodoItem_delete</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&lt;button</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className</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428226"/>
                </a:solidFill>
                <a:effectLst/>
                <a:latin typeface="Consolas" panose="020B0609020204030204" pitchFamily="49" charset="0"/>
              </a:rPr>
              <a:t>TodoItem_button</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r>
              <a:rPr lang="en-US" altLang="ja-JP" sz="900">
                <a:solidFill>
                  <a:srgbClr val="428226"/>
                </a:solidFill>
                <a:effectLst/>
                <a:latin typeface="Consolas" panose="020B0609020204030204" pitchFamily="49" charset="0"/>
              </a:rPr>
              <a:t>x</a:t>
            </a:r>
            <a:r>
              <a:rPr lang="en-US" altLang="ja-JP" sz="900">
                <a:solidFill>
                  <a:srgbClr val="3778B7"/>
                </a:solidFill>
                <a:effectLst/>
                <a:latin typeface="Consolas" panose="020B0609020204030204" pitchFamily="49" charset="0"/>
              </a:rPr>
              <a:t>&lt;/button&gt;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&lt;/li&gt;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&lt;/ul&gt;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&lt;/div&gt;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React.Fragment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571A26B6-516C-4A90-A685-FF6D881219DD}"/>
              </a:ext>
            </a:extLst>
          </p:cNvPr>
          <p:cNvSpPr txBox="1"/>
          <p:nvPr/>
        </p:nvSpPr>
        <p:spPr>
          <a:xfrm>
            <a:off x="838200" y="5326879"/>
            <a:ext cx="4317461"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HTML</a:t>
            </a:r>
            <a:r>
              <a:rPr kumimoji="1" lang="ja-JP" altLang="en-US" sz="1600">
                <a:solidFill>
                  <a:schemeClr val="bg1"/>
                </a:solidFill>
                <a:latin typeface="Meiryo UI" panose="020B0604030504040204" pitchFamily="50" charset="-128"/>
                <a:ea typeface="Meiryo UI" panose="020B0604030504040204" pitchFamily="50" charset="-128"/>
              </a:rPr>
              <a:t>→</a:t>
            </a:r>
            <a:r>
              <a:rPr kumimoji="1" lang="en-US" altLang="ja-JP" sz="1600">
                <a:solidFill>
                  <a:schemeClr val="bg1"/>
                </a:solidFill>
                <a:latin typeface="Meiryo UI" panose="020B0604030504040204" pitchFamily="50" charset="-128"/>
                <a:ea typeface="Meiryo UI" panose="020B0604030504040204" pitchFamily="50" charset="-128"/>
              </a:rPr>
              <a:t>JSX</a:t>
            </a:r>
            <a:r>
              <a:rPr kumimoji="1" lang="ja-JP" altLang="en-US" sz="1600">
                <a:solidFill>
                  <a:schemeClr val="bg1"/>
                </a:solidFill>
                <a:latin typeface="Meiryo UI" panose="020B0604030504040204" pitchFamily="50" charset="-128"/>
                <a:ea typeface="Meiryo UI" panose="020B0604030504040204" pitchFamily="50" charset="-128"/>
              </a:rPr>
              <a:t>の変更内容</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a:t>
            </a:r>
            <a:r>
              <a:rPr kumimoji="1" lang="ja-JP" altLang="en-US" sz="1600">
                <a:solidFill>
                  <a:schemeClr val="bg1"/>
                </a:solidFill>
                <a:latin typeface="Meiryo UI" panose="020B0604030504040204" pitchFamily="50" charset="-128"/>
                <a:ea typeface="Meiryo UI" panose="020B0604030504040204" pitchFamily="50" charset="-128"/>
              </a:rPr>
              <a:t> 親要素を</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つにする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class</a:t>
            </a:r>
            <a:r>
              <a:rPr kumimoji="1" lang="ja-JP" altLang="en-US" sz="1600">
                <a:solidFill>
                  <a:schemeClr val="bg1"/>
                </a:solidFill>
                <a:latin typeface="Meiryo UI" panose="020B0604030504040204" pitchFamily="50" charset="-128"/>
                <a:ea typeface="Meiryo UI" panose="020B0604030504040204" pitchFamily="50" charset="-128"/>
              </a:rPr>
              <a:t>属性→</a:t>
            </a:r>
            <a:r>
              <a:rPr kumimoji="1" lang="en-US" altLang="ja-JP" sz="1600" err="1">
                <a:solidFill>
                  <a:schemeClr val="bg1"/>
                </a:solidFill>
                <a:latin typeface="Meiryo UI" panose="020B0604030504040204" pitchFamily="50" charset="-128"/>
                <a:ea typeface="Meiryo UI" panose="020B0604030504040204" pitchFamily="50" charset="-128"/>
              </a:rPr>
              <a:t>className</a:t>
            </a:r>
            <a:r>
              <a:rPr kumimoji="1" lang="ja-JP" altLang="en-US" sz="1600">
                <a:solidFill>
                  <a:schemeClr val="bg1"/>
                </a:solidFill>
                <a:latin typeface="Meiryo UI" panose="020B0604030504040204" pitchFamily="50" charset="-128"/>
                <a:ea typeface="Meiryo UI" panose="020B0604030504040204" pitchFamily="50" charset="-128"/>
              </a:rPr>
              <a:t>属性にする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checked</a:t>
            </a:r>
            <a:r>
              <a:rPr kumimoji="1" lang="ja-JP" altLang="en-US" sz="1600">
                <a:solidFill>
                  <a:schemeClr val="bg1"/>
                </a:solidFill>
                <a:latin typeface="Meiryo UI" panose="020B0604030504040204" pitchFamily="50" charset="-128"/>
                <a:ea typeface="Meiryo UI" panose="020B0604030504040204" pitchFamily="50" charset="-128"/>
              </a:rPr>
              <a:t>属性など</a:t>
            </a:r>
            <a:r>
              <a:rPr kumimoji="1" lang="en-US" altLang="ja-JP" sz="1600" err="1">
                <a:solidFill>
                  <a:schemeClr val="bg1"/>
                </a:solidFill>
                <a:latin typeface="Meiryo UI" panose="020B0604030504040204" pitchFamily="50" charset="-128"/>
                <a:ea typeface="Meiryo UI" panose="020B0604030504040204" pitchFamily="50" charset="-128"/>
              </a:rPr>
              <a:t>boolean</a:t>
            </a:r>
            <a:r>
              <a:rPr kumimoji="1" lang="ja-JP" altLang="en-US" sz="1600">
                <a:solidFill>
                  <a:schemeClr val="bg1"/>
                </a:solidFill>
                <a:latin typeface="Meiryo UI" panose="020B0604030504040204" pitchFamily="50" charset="-128"/>
                <a:ea typeface="Meiryo UI" panose="020B0604030504040204" pitchFamily="50" charset="-128"/>
              </a:rPr>
              <a:t>値は</a:t>
            </a:r>
            <a:r>
              <a:rPr kumimoji="1" lang="en-US" altLang="ja-JP" sz="1600">
                <a:solidFill>
                  <a:schemeClr val="bg1"/>
                </a:solidFill>
                <a:latin typeface="Meiryo UI" panose="020B0604030504040204" pitchFamily="50" charset="-128"/>
                <a:ea typeface="Meiryo UI" panose="020B0604030504040204" pitchFamily="50" charset="-128"/>
              </a:rPr>
              <a:t>{JS</a:t>
            </a:r>
            <a:r>
              <a:rPr kumimoji="1" lang="ja-JP" altLang="en-US" sz="1600">
                <a:solidFill>
                  <a:schemeClr val="bg1"/>
                </a:solidFill>
                <a:latin typeface="Meiryo UI" panose="020B0604030504040204" pitchFamily="50" charset="-128"/>
                <a:ea typeface="Meiryo UI" panose="020B0604030504040204" pitchFamily="50" charset="-128"/>
              </a:rPr>
              <a:t>式</a:t>
            </a:r>
            <a:r>
              <a:rPr kumimoji="1" lang="en-US" altLang="ja-JP" sz="1600">
                <a:solidFill>
                  <a:schemeClr val="bg1"/>
                </a:solidFill>
                <a:latin typeface="Meiryo UI" panose="020B0604030504040204" pitchFamily="50" charset="-128"/>
                <a:ea typeface="Meiryo UI" panose="020B0604030504040204" pitchFamily="50" charset="-128"/>
              </a:rPr>
              <a:t>}</a:t>
            </a:r>
            <a:r>
              <a:rPr kumimoji="1" lang="ja-JP" altLang="en-US" sz="1600">
                <a:solidFill>
                  <a:schemeClr val="bg1"/>
                </a:solidFill>
                <a:latin typeface="Meiryo UI" panose="020B0604030504040204" pitchFamily="50" charset="-128"/>
                <a:ea typeface="Meiryo UI" panose="020B0604030504040204" pitchFamily="50" charset="-128"/>
              </a:rPr>
              <a:t>にする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789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次に</a:t>
            </a:r>
            <a:r>
              <a:rPr kumimoji="1" lang="en-US" altLang="ja-JP" sz="2000">
                <a:latin typeface="Meiryo UI" panose="020B0604030504040204" pitchFamily="50" charset="-128"/>
                <a:ea typeface="Meiryo UI" panose="020B0604030504040204" pitchFamily="50" charset="-128"/>
              </a:rPr>
              <a:t>CSS</a:t>
            </a:r>
            <a:r>
              <a:rPr kumimoji="1" lang="ja-JP" altLang="en-US" sz="2000">
                <a:latin typeface="Meiryo UI" panose="020B0604030504040204" pitchFamily="50" charset="-128"/>
                <a:ea typeface="Meiryo UI" panose="020B0604030504040204" pitchFamily="50" charset="-128"/>
              </a:rPr>
              <a:t>を反映します。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ja-JP" altLang="en-US" sz="2000">
                <a:latin typeface="Meiryo UI" panose="020B0604030504040204" pitchFamily="50" charset="-128"/>
                <a:ea typeface="Meiryo UI" panose="020B0604030504040204" pitchFamily="50" charset="-128"/>
              </a:rPr>
              <a:t>ディレクトリに</a:t>
            </a:r>
            <a:r>
              <a:rPr kumimoji="1" lang="en-US" altLang="ja-JP" sz="2000">
                <a:highlight>
                  <a:srgbClr val="FFFF00"/>
                </a:highlight>
                <a:latin typeface="Meiryo UI" panose="020B0604030504040204" pitchFamily="50" charset="-128"/>
                <a:ea typeface="Meiryo UI" panose="020B0604030504040204" pitchFamily="50" charset="-128"/>
              </a:rPr>
              <a:t>App.css</a:t>
            </a:r>
            <a:r>
              <a:rPr kumimoji="1" lang="ja-JP" altLang="en-US" sz="2000">
                <a:latin typeface="Meiryo UI" panose="020B0604030504040204" pitchFamily="50" charset="-128"/>
                <a:ea typeface="Meiryo UI" panose="020B0604030504040204" pitchFamily="50" charset="-128"/>
              </a:rPr>
              <a:t>ファイルを作成し、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モックの</a:t>
            </a:r>
            <a:r>
              <a:rPr kumimoji="1" lang="en-US" altLang="ja-JP" sz="2000">
                <a:latin typeface="Meiryo UI" panose="020B0604030504040204" pitchFamily="50" charset="-128"/>
                <a:ea typeface="Meiryo UI" panose="020B0604030504040204" pitchFamily="50" charset="-128"/>
              </a:rPr>
              <a:t>CSS</a:t>
            </a:r>
            <a:r>
              <a:rPr kumimoji="1" lang="ja-JP" altLang="en-US" sz="2000">
                <a:latin typeface="Meiryo UI" panose="020B0604030504040204" pitchFamily="50" charset="-128"/>
                <a:ea typeface="Meiryo UI" panose="020B0604030504040204" pitchFamily="50" charset="-128"/>
              </a:rPr>
              <a:t>を全てコピペします。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モックの場所</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en-US" altLang="ja-JP" sz="2000" err="1">
                <a:highlight>
                  <a:srgbClr val="FFFF00"/>
                </a:highlight>
                <a:latin typeface="Meiryo UI" panose="020B0604030504040204" pitchFamily="50" charset="-128"/>
                <a:ea typeface="Meiryo UI" panose="020B0604030504040204" pitchFamily="50" charset="-128"/>
              </a:rPr>
              <a:t>restapi</a:t>
            </a:r>
            <a:r>
              <a:rPr kumimoji="1" lang="en-US" altLang="ja-JP" sz="2000">
                <a:highlight>
                  <a:srgbClr val="FFFF00"/>
                </a:highlight>
                <a:latin typeface="Meiryo UI" panose="020B0604030504040204" pitchFamily="50" charset="-128"/>
                <a:ea typeface="Meiryo UI" panose="020B0604030504040204" pitchFamily="50" charset="-128"/>
              </a:rPr>
              <a:t>-</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a:t>
            </a:r>
            <a:r>
              <a:rPr kumimoji="1" lang="en-US" altLang="ja-JP" sz="2000" err="1">
                <a:highlight>
                  <a:srgbClr val="FFFF00"/>
                </a:highlight>
                <a:latin typeface="Meiryo UI" panose="020B0604030504040204" pitchFamily="50" charset="-128"/>
                <a:ea typeface="Meiryo UI" panose="020B0604030504040204" pitchFamily="50" charset="-128"/>
              </a:rPr>
              <a:t>todo</a:t>
            </a:r>
            <a:r>
              <a:rPr kumimoji="1" lang="en-US" altLang="ja-JP" sz="200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App.tsx</a:t>
            </a:r>
            <a:r>
              <a:rPr kumimoji="1" lang="ja-JP" altLang="en-US" sz="2000">
                <a:latin typeface="Meiryo UI" panose="020B0604030504040204" pitchFamily="50" charset="-128"/>
                <a:ea typeface="Meiryo UI" panose="020B0604030504040204" pitchFamily="50" charset="-128"/>
              </a:rPr>
              <a:t>で</a:t>
            </a:r>
            <a:r>
              <a:rPr kumimoji="1" lang="en-US" altLang="ja-JP" sz="2000">
                <a:highlight>
                  <a:srgbClr val="FFFF00"/>
                </a:highlight>
                <a:latin typeface="Meiryo UI" panose="020B0604030504040204" pitchFamily="50" charset="-128"/>
                <a:ea typeface="Meiryo UI" panose="020B0604030504040204" pitchFamily="50" charset="-128"/>
              </a:rPr>
              <a:t>App.css</a:t>
            </a:r>
            <a:r>
              <a:rPr kumimoji="1" lang="ja-JP" altLang="en-US" sz="2000">
                <a:highlight>
                  <a:srgbClr val="FFFF00"/>
                </a:highlight>
                <a:latin typeface="Meiryo UI" panose="020B0604030504040204" pitchFamily="50" charset="-128"/>
                <a:ea typeface="Meiryo UI" panose="020B0604030504040204" pitchFamily="50" charset="-128"/>
              </a:rPr>
              <a:t>をインポートする</a:t>
            </a:r>
            <a:r>
              <a:rPr kumimoji="1" lang="ja-JP" altLang="en-US" sz="2000">
                <a:latin typeface="Meiryo UI" panose="020B0604030504040204" pitchFamily="50" charset="-128"/>
                <a:ea typeface="Meiryo UI" panose="020B0604030504040204" pitchFamily="50" charset="-128"/>
              </a:rPr>
              <a:t>と</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インポートした</a:t>
            </a:r>
            <a:r>
              <a:rPr kumimoji="1" lang="en-US" altLang="ja-JP" sz="2000">
                <a:latin typeface="Meiryo UI" panose="020B0604030504040204" pitchFamily="50" charset="-128"/>
                <a:ea typeface="Meiryo UI" panose="020B0604030504040204" pitchFamily="50" charset="-128"/>
              </a:rPr>
              <a:t>CSS</a:t>
            </a:r>
            <a:r>
              <a:rPr kumimoji="1" lang="ja-JP" altLang="en-US" sz="2000">
                <a:latin typeface="Meiryo UI" panose="020B0604030504040204" pitchFamily="50" charset="-128"/>
                <a:ea typeface="Meiryo UI" panose="020B0604030504040204" pitchFamily="50" charset="-128"/>
              </a:rPr>
              <a:t>が適用されます。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CSS</a:t>
            </a:r>
            <a:r>
              <a:rPr kumimoji="1" lang="ja-JP" altLang="en-US" sz="2800" b="1">
                <a:latin typeface="Meiryo UI" panose="020B0604030504040204" pitchFamily="50" charset="-128"/>
                <a:ea typeface="Meiryo UI" panose="020B0604030504040204" pitchFamily="50" charset="-128"/>
              </a:rPr>
              <a:t>の反映</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
        <p:nvSpPr>
          <p:cNvPr id="4" name="矢印: 右 3">
            <a:extLst>
              <a:ext uri="{FF2B5EF4-FFF2-40B4-BE49-F238E27FC236}">
                <a16:creationId xmlns:a16="http://schemas.microsoft.com/office/drawing/2014/main" id="{0016E19F-F0FE-48DD-970E-A83620D1D51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4D705305-F5CB-43BB-AED1-EA27FFA2D068}"/>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ADF1B1A5-EFCD-4D77-A707-38F867DABA4B}"/>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17" name="図 16">
            <a:extLst>
              <a:ext uri="{FF2B5EF4-FFF2-40B4-BE49-F238E27FC236}">
                <a16:creationId xmlns:a16="http://schemas.microsoft.com/office/drawing/2014/main" id="{2F8F9CDA-0629-49EF-989E-AEA39053DE31}"/>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9" name="矢印: 右 18">
            <a:extLst>
              <a:ext uri="{FF2B5EF4-FFF2-40B4-BE49-F238E27FC236}">
                <a16:creationId xmlns:a16="http://schemas.microsoft.com/office/drawing/2014/main" id="{4C388128-83D3-4205-811A-83476741AD8F}"/>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9CBC265-7FBC-4DB2-B290-6F9B35FF1E4D}"/>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8CE704F2-B189-4FD0-B758-A7C6616E9FD6}"/>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HTML</a:t>
            </a:r>
            <a:r>
              <a:rPr kumimoji="1" lang="ja-JP" altLang="en-US" sz="1600">
                <a:solidFill>
                  <a:schemeClr val="bg1"/>
                </a:solidFill>
                <a:latin typeface="Meiryo UI" panose="020B0604030504040204" pitchFamily="50" charset="-128"/>
                <a:ea typeface="Meiryo UI" panose="020B0604030504040204" pitchFamily="50" charset="-128"/>
              </a:rPr>
              <a:t>を反映</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D612D59-28E6-4877-86C2-B3F330F0EB8C}"/>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CSS</a:t>
            </a:r>
            <a:r>
              <a:rPr kumimoji="1" lang="ja-JP" altLang="en-US" sz="1600">
                <a:solidFill>
                  <a:schemeClr val="bg1"/>
                </a:solidFill>
                <a:latin typeface="Meiryo UI" panose="020B0604030504040204" pitchFamily="50" charset="-128"/>
                <a:ea typeface="Meiryo UI" panose="020B0604030504040204" pitchFamily="50" charset="-128"/>
              </a:rPr>
              <a:t>を反映</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06673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App.css</a:t>
            </a:r>
            <a:r>
              <a:rPr kumimoji="1" lang="ja-JP" altLang="en-US" sz="2800" b="1">
                <a:latin typeface="Meiryo UI" panose="020B0604030504040204" pitchFamily="50" charset="-128"/>
                <a:ea typeface="Meiryo UI" panose="020B0604030504040204" pitchFamily="50" charset="-128"/>
              </a:rPr>
              <a:t>　　　　　　　　　　　　</a:t>
            </a:r>
            <a:r>
              <a:rPr kumimoji="1" lang="en-US" altLang="ja-JP" sz="2800" b="1" err="1">
                <a:latin typeface="Meiryo UI" panose="020B0604030504040204" pitchFamily="50" charset="-128"/>
                <a:ea typeface="Meiryo UI" panose="020B0604030504040204" pitchFamily="50" charset="-128"/>
              </a:rPr>
              <a:t>App.tsx</a:t>
            </a:r>
            <a:endParaRPr kumimoji="1" lang="ja-JP" altLang="en-US" sz="2800" b="1">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a:solidFill>
                  <a:schemeClr val="bg1"/>
                </a:solidFill>
                <a:latin typeface="Meiryo UI" panose="020B0604030504040204" pitchFamily="50" charset="-128"/>
                <a:ea typeface="Meiryo UI" panose="020B0604030504040204" pitchFamily="50" charset="-128"/>
              </a:rPr>
              <a:t>リーディング</a:t>
            </a:r>
            <a:endParaRPr kumimoji="1" lang="en-US" altLang="ja-JP" sz="200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673157" y="1008628"/>
            <a:ext cx="3424138"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3778B7"/>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margin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3778B7"/>
                </a:solidFill>
                <a:effectLst/>
                <a:latin typeface="Consolas" panose="020B0609020204030204" pitchFamily="49" charset="0"/>
              </a:rPr>
              <a:t>.</a:t>
            </a:r>
            <a:r>
              <a:rPr lang="en-US" altLang="ja-JP" sz="900" b="0" err="1">
                <a:solidFill>
                  <a:srgbClr val="B052A1"/>
                </a:solidFill>
                <a:effectLst/>
                <a:latin typeface="Consolas" panose="020B0609020204030204" pitchFamily="49" charset="0"/>
              </a:rPr>
              <a:t>PageHeader_header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display</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space-between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padding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0 5</a:t>
            </a:r>
            <a:r>
              <a:rPr lang="en-US" altLang="ja-JP" sz="900" b="0">
                <a:solidFill>
                  <a:srgbClr val="B052A1"/>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border-bottom</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solid</a:t>
            </a:r>
            <a:r>
              <a:rPr lang="en-US" altLang="ja-JP" sz="900" b="0">
                <a:solidFill>
                  <a:srgbClr val="3778B7"/>
                </a:solidFill>
                <a:effectLst/>
                <a:latin typeface="Consolas" panose="020B0609020204030204" pitchFamily="49" charset="0"/>
              </a:rPr>
              <a:t> 1</a:t>
            </a:r>
            <a:r>
              <a:rPr lang="en-US" altLang="ja-JP" sz="900" b="0">
                <a:solidFill>
                  <a:srgbClr val="B052A1"/>
                </a:solidFill>
                <a:effectLst/>
                <a:latin typeface="Consolas" panose="020B0609020204030204" pitchFamily="49" charset="0"/>
              </a:rPr>
              <a:t>px</a:t>
            </a:r>
            <a:r>
              <a:rPr lang="en-US" altLang="ja-JP" sz="900" b="0">
                <a:solidFill>
                  <a:srgbClr val="3778B7"/>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black</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background</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black</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endParaRPr lang="en-US" altLang="ja-JP" sz="900">
              <a:solidFill>
                <a:srgbClr val="1A1A1A"/>
              </a:solidFill>
              <a:latin typeface="Consolas" panose="020B0609020204030204" pitchFamily="49" charset="0"/>
            </a:endParaRPr>
          </a:p>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ja-JP" altLang="en-US" sz="900">
                <a:solidFill>
                  <a:srgbClr val="1A1A1A"/>
                </a:solidFill>
                <a:latin typeface="Consolas" panose="020B0609020204030204" pitchFamily="49" charset="0"/>
              </a:rPr>
              <a:t>　　 省略</a:t>
            </a:r>
            <a:endParaRPr lang="en-US" altLang="ja-JP" sz="900" b="0">
              <a:solidFill>
                <a:srgbClr val="1A1A1A"/>
              </a:solidFill>
              <a:effectLst/>
              <a:latin typeface="Consolas" panose="020B0609020204030204" pitchFamily="49" charset="0"/>
            </a:endParaRPr>
          </a:p>
          <a:p>
            <a:r>
              <a:rPr lang="ja-JP" altLang="en-US" sz="900">
                <a:solidFill>
                  <a:srgbClr val="1A1A1A"/>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3778B7"/>
                </a:solidFill>
                <a:effectLst/>
                <a:latin typeface="Consolas" panose="020B0609020204030204" pitchFamily="49" charset="0"/>
              </a:rPr>
              <a:t>.</a:t>
            </a:r>
            <a:r>
              <a:rPr lang="en-US" altLang="ja-JP" sz="900" b="0" err="1">
                <a:solidFill>
                  <a:srgbClr val="B052A1"/>
                </a:solidFill>
                <a:effectLst/>
                <a:latin typeface="Consolas" panose="020B0609020204030204" pitchFamily="49" charset="0"/>
              </a:rPr>
              <a:t>TodoItem_button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r>
              <a:rPr lang="en-US" altLang="ja-JP" sz="900" b="0">
                <a:solidFill>
                  <a:srgbClr val="B052A1"/>
                </a:solidFill>
                <a:effectLst/>
                <a:latin typeface="Consolas" panose="020B0609020204030204" pitchFamily="49" charset="0"/>
              </a:rPr>
              <a:t>px</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font-weight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bold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border</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none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color</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grey</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background</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lightgrey</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border-radius</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a:t>
            </a:r>
            <a:r>
              <a:rPr lang="en-US" altLang="ja-JP" sz="900" b="0">
                <a:solidFill>
                  <a:srgbClr val="B052A1"/>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width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25</a:t>
            </a:r>
            <a:r>
              <a:rPr lang="en-US" altLang="ja-JP" sz="900" b="0">
                <a:solidFill>
                  <a:srgbClr val="B052A1"/>
                </a:solidFill>
                <a:effectLst/>
                <a:latin typeface="Consolas" panose="020B0609020204030204" pitchFamily="49" charset="0"/>
              </a:rPr>
              <a:t>px</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height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25</a:t>
            </a:r>
            <a:r>
              <a:rPr lang="en-US" altLang="ja-JP" sz="900" b="0">
                <a:solidFill>
                  <a:srgbClr val="B052A1"/>
                </a:solidFill>
                <a:effectLst/>
                <a:latin typeface="Consolas" panose="020B0609020204030204" pitchFamily="49" charset="0"/>
              </a:rPr>
              <a:t>px</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line-height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20</a:t>
            </a:r>
            <a:r>
              <a:rPr lang="en-US" altLang="ja-JP" sz="900" b="0">
                <a:solidFill>
                  <a:srgbClr val="B052A1"/>
                </a:solidFill>
                <a:effectLst/>
                <a:latin typeface="Consolas" panose="020B0609020204030204" pitchFamily="49" charset="0"/>
              </a:rPr>
              <a:t>px</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cursor</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pointer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outline</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none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2991" y="1008628"/>
            <a:ext cx="2354159" cy="1154162"/>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r>
              <a:rPr lang="en-US" altLang="ja-JP" sz="900">
                <a:solidFill>
                  <a:srgbClr val="B052A1"/>
                </a:solidFill>
                <a:effectLst/>
                <a:latin typeface="Consolas" panose="020B0609020204030204" pitchFamily="49" charset="0"/>
              </a:rPr>
              <a:t>import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'./App.css'</a:t>
            </a:r>
            <a:r>
              <a:rPr lang="en-US" altLang="ja-JP" sz="900">
                <a:solidFill>
                  <a:srgbClr val="1A1A1A"/>
                </a:solidFill>
                <a:effectLst/>
                <a:latin typeface="Consolas" panose="020B0609020204030204" pitchFamily="49" charset="0"/>
              </a:rPr>
              <a:t>;</a:t>
            </a:r>
          </a:p>
          <a:p>
            <a:br>
              <a:rPr lang="en-US" altLang="ja-JP" sz="900">
                <a:solidFill>
                  <a:srgbClr val="1A1A1A"/>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function App() {</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default App;</a:t>
            </a:r>
          </a:p>
        </p:txBody>
      </p:sp>
      <p:sp>
        <p:nvSpPr>
          <p:cNvPr id="8" name="テキスト ボックス 7">
            <a:extLst>
              <a:ext uri="{FF2B5EF4-FFF2-40B4-BE49-F238E27FC236}">
                <a16:creationId xmlns:a16="http://schemas.microsoft.com/office/drawing/2014/main" id="{18F2BADE-DDEB-4FAD-9C61-F540A7F56953}"/>
              </a:ext>
            </a:extLst>
          </p:cNvPr>
          <p:cNvSpPr txBox="1"/>
          <p:nvPr/>
        </p:nvSpPr>
        <p:spPr>
          <a:xfrm>
            <a:off x="5901715" y="2664195"/>
            <a:ext cx="3290923"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インポートすると</a:t>
            </a:r>
            <a:r>
              <a:rPr kumimoji="1" lang="en-US" altLang="ja-JP" sz="1600">
                <a:solidFill>
                  <a:schemeClr val="bg1"/>
                </a:solidFill>
                <a:latin typeface="Meiryo UI" panose="020B0604030504040204" pitchFamily="50" charset="-128"/>
                <a:ea typeface="Meiryo UI" panose="020B0604030504040204" pitchFamily="50" charset="-128"/>
              </a:rPr>
              <a:t>CSS</a:t>
            </a:r>
            <a:r>
              <a:rPr kumimoji="1" lang="ja-JP" altLang="en-US" sz="1600">
                <a:solidFill>
                  <a:schemeClr val="bg1"/>
                </a:solidFill>
                <a:latin typeface="Meiryo UI" panose="020B0604030504040204" pitchFamily="50" charset="-128"/>
                <a:ea typeface="Meiryo UI" panose="020B0604030504040204" pitchFamily="50" charset="-128"/>
              </a:rPr>
              <a:t>が適用されます。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8AA150A-ED08-4767-87E0-10640FDEAC84}"/>
              </a:ext>
            </a:extLst>
          </p:cNvPr>
          <p:cNvPicPr>
            <a:picLocks noChangeAspect="1"/>
          </p:cNvPicPr>
          <p:nvPr/>
        </p:nvPicPr>
        <p:blipFill>
          <a:blip r:embed="rId3"/>
          <a:stretch>
            <a:fillRect/>
          </a:stretch>
        </p:blipFill>
        <p:spPr>
          <a:xfrm>
            <a:off x="6367410" y="3625191"/>
            <a:ext cx="4752102" cy="182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1184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見たままにコンポーネントに分割します。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分割⇔表示を繰り返しながら徐々に分割</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時間の都合上、分割作業はショートカットします。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NavigationHeader</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TodoBoard</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TodoForm</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TodoFilter</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TodoList</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TodoItem</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F792C9F-1C76-48E1-A8D9-6EEA076B2FCA}"/>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B085080B-4B6B-41C3-9C0F-85AFEFB9F3E5}"/>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スライド番号プレースホルダー 11">
            <a:extLst>
              <a:ext uri="{FF2B5EF4-FFF2-40B4-BE49-F238E27FC236}">
                <a16:creationId xmlns:a16="http://schemas.microsoft.com/office/drawing/2014/main" id="{7996851D-544E-4887-B60B-86641F75DEE5}"/>
              </a:ext>
            </a:extLst>
          </p:cNvPr>
          <p:cNvSpPr>
            <a:spLocks noGrp="1"/>
          </p:cNvSpPr>
          <p:nvPr>
            <p:ph type="sldNum" sz="quarter" idx="12"/>
          </p:nvPr>
        </p:nvSpPr>
        <p:spPr>
          <a:xfrm>
            <a:off x="8610600" y="6356350"/>
            <a:ext cx="2743200" cy="365125"/>
          </a:xfrm>
        </p:spPr>
        <p:txBody>
          <a:bodyPr/>
          <a:lstStyle/>
          <a:p>
            <a:fld id="{A783C381-2822-4F05-8A88-66F73725CF2D}" type="slidenum">
              <a:rPr kumimoji="1" lang="ja-JP" altLang="en-US" smtClean="0"/>
              <a:t>74</a:t>
            </a:fld>
            <a:endParaRPr kumimoji="1" lang="ja-JP" altLang="en-US"/>
          </a:p>
        </p:txBody>
      </p:sp>
    </p:spTree>
    <p:extLst>
      <p:ext uri="{BB962C8B-B14F-4D97-AF65-F5344CB8AC3E}">
        <p14:creationId xmlns:p14="http://schemas.microsoft.com/office/powerpoint/2010/main" val="16628526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7A335D36-1F84-40E0-B07F-DC481A1EB4AD}"/>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からタイプすると時間がかかります。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en-US" altLang="ja-JP" sz="2000" err="1">
                <a:highlight>
                  <a:srgbClr val="FFFF00"/>
                </a:highlight>
                <a:latin typeface="Meiryo UI" panose="020B0604030504040204" pitchFamily="50" charset="-128"/>
                <a:ea typeface="Meiryo UI" panose="020B0604030504040204" pitchFamily="50" charset="-128"/>
              </a:rPr>
              <a:t>restapi</a:t>
            </a:r>
            <a:r>
              <a:rPr kumimoji="1" lang="en-US" altLang="ja-JP" sz="2000">
                <a:highlight>
                  <a:srgbClr val="FFFF00"/>
                </a:highlight>
                <a:latin typeface="Meiryo UI" panose="020B0604030504040204" pitchFamily="50" charset="-128"/>
                <a:ea typeface="Meiryo UI" panose="020B0604030504040204" pitchFamily="50" charset="-128"/>
              </a:rPr>
              <a:t>-</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/support/ToDo</a:t>
            </a:r>
            <a:r>
              <a:rPr kumimoji="1" lang="ja-JP" altLang="en-US" sz="200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ja-JP" altLang="en-US" sz="2000">
                <a:latin typeface="Meiryo UI" panose="020B0604030504040204" pitchFamily="50" charset="-128"/>
                <a:ea typeface="Meiryo UI" panose="020B0604030504040204" pitchFamily="50" charset="-128"/>
              </a:rPr>
              <a:t>ディレクトリに上書きでコピーします。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コンポーネントの分割</a:t>
            </a:r>
          </a:p>
        </p:txBody>
      </p:sp>
      <p:sp>
        <p:nvSpPr>
          <p:cNvPr id="2" name="スライド番号プレースホルダー 1">
            <a:extLst>
              <a:ext uri="{FF2B5EF4-FFF2-40B4-BE49-F238E27FC236}">
                <a16:creationId xmlns:a16="http://schemas.microsoft.com/office/drawing/2014/main" id="{5D238EDD-62E6-4698-B592-0664287ACB4B}"/>
              </a:ext>
            </a:extLst>
          </p:cNvPr>
          <p:cNvSpPr>
            <a:spLocks noGrp="1"/>
          </p:cNvSpPr>
          <p:nvPr>
            <p:ph type="sldNum" sz="quarter" idx="12"/>
          </p:nvPr>
        </p:nvSpPr>
        <p:spPr>
          <a:xfrm>
            <a:off x="8609118" y="6079514"/>
            <a:ext cx="2743200" cy="365125"/>
          </a:xfrm>
        </p:spPr>
        <p:txBody>
          <a:bodyPr/>
          <a:lstStyle/>
          <a:p>
            <a:fld id="{A783C381-2822-4F05-8A88-66F73725CF2D}" type="slidenum">
              <a:rPr kumimoji="1" lang="ja-JP" altLang="en-US" smtClean="0"/>
              <a:t>75</a:t>
            </a:fld>
            <a:endParaRPr kumimoji="1" lang="ja-JP" altLang="en-US"/>
          </a:p>
        </p:txBody>
      </p:sp>
      <p:sp>
        <p:nvSpPr>
          <p:cNvPr id="4" name="テキスト ボックス 3">
            <a:extLst>
              <a:ext uri="{FF2B5EF4-FFF2-40B4-BE49-F238E27FC236}">
                <a16:creationId xmlns:a16="http://schemas.microsoft.com/office/drawing/2014/main" id="{B90DBECF-F9A5-4F8D-8C4D-A30A517EBF4B}"/>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App</a:t>
            </a:r>
          </a:p>
        </p:txBody>
      </p:sp>
      <p:sp>
        <p:nvSpPr>
          <p:cNvPr id="8" name="テキスト ボックス 7">
            <a:extLst>
              <a:ext uri="{FF2B5EF4-FFF2-40B4-BE49-F238E27FC236}">
                <a16:creationId xmlns:a16="http://schemas.microsoft.com/office/drawing/2014/main" id="{76D1C615-0544-4F8D-AB3C-1A3FAEE55126}"/>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NavigationHeader</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9E7C1D7-CB29-4BB8-A911-C325F0C38567}"/>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TodoBoard</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623C50F-AA99-4847-B8D2-27EA1DC27117}"/>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TodoForm</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D6879AE-3515-4A3F-9658-39BA0AA8EB37}"/>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TodoFilter</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4F4A6C5-B05B-4E6C-85ED-7609542F8FF6}"/>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TodoList</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CFB9643-6307-4B92-B9ED-65A6994D9EED}"/>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TodoItem</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0" name="矢印: 右 19">
            <a:extLst>
              <a:ext uri="{FF2B5EF4-FFF2-40B4-BE49-F238E27FC236}">
                <a16:creationId xmlns:a16="http://schemas.microsoft.com/office/drawing/2014/main" id="{1D6786C8-CEB7-46F6-8EF3-9264F44162F4}"/>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F00A741C-4093-4D3C-833E-324CCE3A344B}"/>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DA1B9AD3-94C7-4C2E-9506-F238F4A33BAC}"/>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6120F794-5FF7-4795-BE3D-81D56AC301A3}"/>
              </a:ext>
            </a:extLst>
          </p:cNvPr>
          <p:cNvSpPr/>
          <p:nvPr/>
        </p:nvSpPr>
        <p:spPr>
          <a:xfrm rot="18203980">
            <a:off x="5458703" y="614159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F8884091-15D1-4E57-9DF2-2E719B81C162}"/>
              </a:ext>
            </a:extLst>
          </p:cNvPr>
          <p:cNvSpPr/>
          <p:nvPr/>
        </p:nvSpPr>
        <p:spPr>
          <a:xfrm rot="18203980">
            <a:off x="7400942" y="619183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71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プロパティ</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TodoList.tsx</a:t>
            </a:r>
            <a:r>
              <a:rPr kumimoji="1" lang="ja-JP" altLang="en-US" sz="2800" b="1">
                <a:latin typeface="Meiryo UI" panose="020B0604030504040204" pitchFamily="50" charset="-128"/>
                <a:ea typeface="Meiryo UI" panose="020B0604030504040204" pitchFamily="50" charset="-128"/>
              </a:rPr>
              <a:t>　　　　　　　　　　</a:t>
            </a:r>
            <a:r>
              <a:rPr kumimoji="1" lang="en-US" altLang="ja-JP" sz="2800" b="1" err="1">
                <a:latin typeface="Meiryo UI" panose="020B0604030504040204" pitchFamily="50" charset="-128"/>
                <a:ea typeface="Meiryo UI" panose="020B0604030504040204" pitchFamily="50" charset="-128"/>
              </a:rPr>
              <a:t>TodoItem.tsx</a:t>
            </a:r>
            <a:endParaRPr kumimoji="1" lang="ja-JP" altLang="en-US" sz="2800" b="1">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a:solidFill>
                  <a:schemeClr val="bg1"/>
                </a:solidFill>
                <a:latin typeface="Meiryo UI" panose="020B0604030504040204" pitchFamily="50" charset="-128"/>
                <a:ea typeface="Meiryo UI" panose="020B0604030504040204" pitchFamily="50" charset="-128"/>
              </a:rPr>
              <a:t>リーディング</a:t>
            </a:r>
            <a:endParaRPr kumimoji="1" lang="en-US" altLang="ja-JP" sz="200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457198" y="1808500"/>
            <a:ext cx="3998071" cy="1846659"/>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TodoItem</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TodoItem</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'./TodoList.css';</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chemeClr val="bg1">
                    <a:lumMod val="65000"/>
                  </a:schemeClr>
                </a:solidFill>
                <a:effectLst/>
                <a:latin typeface="Consolas" panose="020B0609020204030204" pitchFamily="49" charset="0"/>
              </a:rPr>
              <a:t> = () =&gt; {</a:t>
            </a:r>
          </a:p>
          <a:p>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&lt;ul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TodoList_list</a:t>
            </a:r>
            <a:r>
              <a:rPr lang="en-US" altLang="ja-JP" sz="900">
                <a:solidFill>
                  <a:schemeClr val="bg1">
                    <a:lumMod val="65000"/>
                  </a:schemeClr>
                </a:solidFill>
                <a:effectLst/>
                <a:latin typeface="Consolas" panose="020B0609020204030204" pitchFamily="49" charset="0"/>
              </a:rPr>
              <a:t>"&gt;</a:t>
            </a: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TodoItem</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text</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洗い物をする</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completed</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{true}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TodoItem</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text</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洗濯物を干す</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completed</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{false}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TodoItem</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text</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買い物へ行く</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completed</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{false}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&lt;/ul&gt;</a:t>
            </a: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165323" y="1808500"/>
            <a:ext cx="5739385" cy="3231654"/>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r>
              <a:rPr lang="en-US" altLang="ja-JP" sz="900">
                <a:solidFill>
                  <a:schemeClr val="bg1">
                    <a:lumMod val="65000"/>
                  </a:schemeClr>
                </a:solidFill>
                <a:effectLst/>
                <a:latin typeface="Consolas" panose="020B0609020204030204" pitchFamily="49" charset="0"/>
              </a:rPr>
              <a:t>import './TodoItem.css';</a:t>
            </a:r>
          </a:p>
          <a:p>
            <a:br>
              <a:rPr lang="en-US" altLang="ja-JP" sz="900">
                <a:solidFill>
                  <a:srgbClr val="1A1A1A"/>
                </a:solidFill>
                <a:effectLst/>
                <a:latin typeface="Consolas" panose="020B0609020204030204" pitchFamily="49" charset="0"/>
              </a:rPr>
            </a:br>
            <a:r>
              <a:rPr lang="en-US" altLang="ja-JP" sz="900">
                <a:solidFill>
                  <a:srgbClr val="A56416"/>
                </a:solidFill>
                <a:effectLst/>
                <a:latin typeface="Consolas" panose="020B0609020204030204" pitchFamily="49" charset="0"/>
              </a:rPr>
              <a:t>type</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Props</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text</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string</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completed</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a:t>
            </a:r>
            <a:r>
              <a:rPr lang="en-US" altLang="ja-JP" sz="900" err="1">
                <a:solidFill>
                  <a:srgbClr val="428226"/>
                </a:solidFill>
                <a:effectLst/>
                <a:latin typeface="Consolas" panose="020B0609020204030204" pitchFamily="49" charset="0"/>
              </a:rPr>
              <a:t>boolean</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a:t>
            </a:r>
          </a:p>
          <a:p>
            <a:br>
              <a:rPr lang="en-US" altLang="ja-JP" sz="900">
                <a:solidFill>
                  <a:srgbClr val="1A1A1A"/>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TodoItem</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rgbClr val="1A1A1A"/>
                </a:solidFill>
                <a:effectLst/>
                <a:latin typeface="Consolas" panose="020B0609020204030204" pitchFamily="49" charset="0"/>
              </a:rPr>
              <a:t>&lt;</a:t>
            </a:r>
            <a:r>
              <a:rPr lang="en-US" altLang="ja-JP" sz="900">
                <a:solidFill>
                  <a:srgbClr val="A56416"/>
                </a:solidFill>
                <a:effectLst/>
                <a:latin typeface="Consolas" panose="020B0609020204030204" pitchFamily="49" charset="0"/>
              </a:rPr>
              <a:t>Props</a:t>
            </a:r>
            <a:r>
              <a:rPr lang="en-US" altLang="ja-JP" sz="900">
                <a:solidFill>
                  <a:srgbClr val="1A1A1A"/>
                </a:solidFill>
                <a:effectLst/>
                <a:latin typeface="Consolas" panose="020B0609020204030204" pitchFamily="49" charset="0"/>
              </a:rPr>
              <a:t>&gt;</a:t>
            </a:r>
            <a:r>
              <a:rPr lang="en-US" altLang="ja-JP" sz="900">
                <a:solidFill>
                  <a:schemeClr val="bg1">
                    <a:lumMod val="65000"/>
                  </a:schemeClr>
                </a:solidFill>
                <a:effectLst/>
                <a:latin typeface="Consolas" panose="020B0609020204030204" pitchFamily="49" charset="0"/>
              </a:rPr>
              <a:t> = (</a:t>
            </a:r>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chemeClr val="bg1">
                    <a:lumMod val="65000"/>
                  </a:schemeClr>
                </a:solidFill>
                <a:effectLst/>
                <a:latin typeface="Consolas" panose="020B0609020204030204" pitchFamily="49" charset="0"/>
              </a:rPr>
              <a:t>) =&gt; {</a:t>
            </a:r>
          </a:p>
          <a:p>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&lt;li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TodoItem_item</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&lt;div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TodoItem_todo</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&lt;label&gt;</a:t>
            </a:r>
          </a:p>
          <a:p>
            <a:r>
              <a:rPr lang="en-US" altLang="ja-JP" sz="900">
                <a:solidFill>
                  <a:schemeClr val="bg1">
                    <a:lumMod val="65000"/>
                  </a:schemeClr>
                </a:solidFill>
                <a:effectLst/>
                <a:latin typeface="Consolas" panose="020B0609020204030204" pitchFamily="49" charset="0"/>
              </a:rPr>
              <a:t>          &lt;input type="checkbox"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TodoItem_checkbox</a:t>
            </a:r>
            <a:r>
              <a:rPr lang="en-US" altLang="ja-JP" sz="900">
                <a:solidFill>
                  <a:schemeClr val="bg1">
                    <a:lumMod val="65000"/>
                  </a:schemeClr>
                </a:solidFill>
                <a:effectLst/>
                <a:latin typeface="Consolas" panose="020B0609020204030204" pitchFamily="49" charset="0"/>
              </a:rPr>
              <a:t>" checked=</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completed</a:t>
            </a:r>
            <a:r>
              <a:rPr lang="en-US" altLang="ja-JP" sz="900">
                <a:solidFill>
                  <a:srgbClr val="428226"/>
                </a:solidFill>
                <a:effectLst/>
                <a:latin typeface="Consolas" panose="020B0609020204030204" pitchFamily="49" charset="0"/>
              </a:rPr>
              <a:t>}</a:t>
            </a:r>
            <a:r>
              <a:rPr lang="en-US" altLang="ja-JP" sz="900">
                <a:solidFill>
                  <a:schemeClr val="bg1">
                    <a:lumMod val="65000"/>
                  </a:schemeClr>
                </a:solidFill>
                <a:effectLst/>
                <a:latin typeface="Consolas" panose="020B0609020204030204" pitchFamily="49" charset="0"/>
              </a:rPr>
              <a:t> /&gt;</a:t>
            </a:r>
          </a:p>
          <a:p>
            <a:r>
              <a:rPr lang="en-US" altLang="ja-JP" sz="900">
                <a:solidFill>
                  <a:schemeClr val="bg1">
                    <a:lumMod val="65000"/>
                  </a:schemeClr>
                </a:solidFill>
                <a:effectLst/>
                <a:latin typeface="Consolas" panose="020B0609020204030204" pitchFamily="49" charset="0"/>
              </a:rPr>
              <a:t>          &lt;span&gt;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text</a:t>
            </a:r>
            <a:r>
              <a:rPr lang="en-US" altLang="ja-JP" sz="900">
                <a:solidFill>
                  <a:srgbClr val="428226"/>
                </a:solidFill>
                <a:effectLst/>
                <a:latin typeface="Consolas" panose="020B0609020204030204" pitchFamily="49" charset="0"/>
              </a:rPr>
              <a:t>}</a:t>
            </a:r>
            <a:r>
              <a:rPr lang="en-US" altLang="ja-JP" sz="900">
                <a:solidFill>
                  <a:schemeClr val="bg1">
                    <a:lumMod val="65000"/>
                  </a:schemeClr>
                </a:solidFill>
                <a:effectLst/>
                <a:latin typeface="Consolas" panose="020B0609020204030204" pitchFamily="49" charset="0"/>
              </a:rPr>
              <a:t>&lt;/span&gt;</a:t>
            </a:r>
          </a:p>
          <a:p>
            <a:r>
              <a:rPr lang="en-US" altLang="ja-JP" sz="900">
                <a:solidFill>
                  <a:schemeClr val="bg1">
                    <a:lumMod val="65000"/>
                  </a:schemeClr>
                </a:solidFill>
                <a:effectLst/>
                <a:latin typeface="Consolas" panose="020B0609020204030204" pitchFamily="49" charset="0"/>
              </a:rPr>
              <a:t>        &lt;/label&gt;</a:t>
            </a:r>
          </a:p>
          <a:p>
            <a:r>
              <a:rPr lang="en-US" altLang="ja-JP" sz="900">
                <a:solidFill>
                  <a:schemeClr val="bg1">
                    <a:lumMod val="65000"/>
                  </a:schemeClr>
                </a:solidFill>
                <a:effectLst/>
                <a:latin typeface="Consolas" panose="020B0609020204030204" pitchFamily="49" charset="0"/>
              </a:rPr>
              <a:t>      &lt;/div&gt;</a:t>
            </a:r>
          </a:p>
          <a:p>
            <a:r>
              <a:rPr lang="en-US" altLang="ja-JP" sz="900">
                <a:solidFill>
                  <a:schemeClr val="bg1">
                    <a:lumMod val="65000"/>
                  </a:schemeClr>
                </a:solidFill>
                <a:effectLst/>
                <a:latin typeface="Consolas" panose="020B0609020204030204" pitchFamily="49" charset="0"/>
              </a:rPr>
              <a:t>      &lt;div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TodoItem_delete</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&lt;button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TodoItem_button</a:t>
            </a:r>
            <a:r>
              <a:rPr lang="en-US" altLang="ja-JP" sz="900">
                <a:solidFill>
                  <a:schemeClr val="bg1">
                    <a:lumMod val="65000"/>
                  </a:schemeClr>
                </a:solidFill>
                <a:effectLst/>
                <a:latin typeface="Consolas" panose="020B0609020204030204" pitchFamily="49" charset="0"/>
              </a:rPr>
              <a:t>"&gt;x&lt;/button&gt;</a:t>
            </a:r>
          </a:p>
          <a:p>
            <a:r>
              <a:rPr lang="en-US" altLang="ja-JP" sz="900">
                <a:solidFill>
                  <a:schemeClr val="bg1">
                    <a:lumMod val="65000"/>
                  </a:schemeClr>
                </a:solidFill>
                <a:effectLst/>
                <a:latin typeface="Consolas" panose="020B0609020204030204" pitchFamily="49" charset="0"/>
              </a:rPr>
              <a:t>      &lt;/div&gt;</a:t>
            </a:r>
          </a:p>
          <a:p>
            <a:r>
              <a:rPr lang="en-US" altLang="ja-JP" sz="900">
                <a:solidFill>
                  <a:schemeClr val="bg1">
                    <a:lumMod val="65000"/>
                  </a:schemeClr>
                </a:solidFill>
                <a:effectLst/>
                <a:latin typeface="Consolas" panose="020B0609020204030204" pitchFamily="49" charset="0"/>
              </a:rPr>
              <a:t>    &lt;/li&gt;</a:t>
            </a: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F69AE0A0-9C5A-420A-89C2-D2090874465B}"/>
              </a:ext>
            </a:extLst>
          </p:cNvPr>
          <p:cNvSpPr txBox="1"/>
          <p:nvPr/>
        </p:nvSpPr>
        <p:spPr>
          <a:xfrm>
            <a:off x="2210887" y="5362422"/>
            <a:ext cx="467549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では、コンポーネントが外から値を受け取るために、プロパティと呼ばれる仕組みを提供しています。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6663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5</a:t>
            </a:r>
            <a:r>
              <a:rPr lang="ja-JP" altLang="en-US" sz="4400" b="1">
                <a:solidFill>
                  <a:schemeClr val="bg1"/>
                </a:solidFill>
                <a:latin typeface="Meiryo UI" panose="020B0604030504040204" pitchFamily="50" charset="-128"/>
                <a:ea typeface="Meiryo UI" panose="020B0604030504040204" pitchFamily="50" charset="-128"/>
              </a:rPr>
              <a:t>分休憩</a:t>
            </a:r>
            <a:endParaRPr lang="en-US" altLang="ja-JP" sz="4400" b="1">
              <a:solidFill>
                <a:schemeClr val="bg1"/>
              </a:solidFill>
              <a:latin typeface="Meiryo UI" panose="020B0604030504040204" pitchFamily="50" charset="-128"/>
              <a:ea typeface="Meiryo UI" panose="020B0604030504040204" pitchFamily="50" charset="-128"/>
            </a:endParaRPr>
          </a:p>
          <a:p>
            <a:pPr algn="ct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TIS</a:t>
            </a:r>
            <a:r>
              <a:rPr lang="ja-JP" altLang="en-US" sz="4400" b="1">
                <a:solidFill>
                  <a:schemeClr val="bg1"/>
                </a:solidFill>
                <a:latin typeface="Meiryo UI" panose="020B0604030504040204" pitchFamily="50" charset="-128"/>
                <a:ea typeface="Meiryo UI" panose="020B0604030504040204" pitchFamily="50" charset="-128"/>
              </a:rPr>
              <a:t>株式会社</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80%</a:t>
            </a:r>
          </a:p>
          <a:p>
            <a:pPr algn="ctr"/>
            <a:r>
              <a:rPr lang="ja-JP" altLang="en-US" sz="4400" b="1">
                <a:solidFill>
                  <a:schemeClr val="bg1"/>
                </a:solidFill>
                <a:latin typeface="Meiryo UI" panose="020B0604030504040204" pitchFamily="50" charset="-128"/>
                <a:ea typeface="Meiryo UI" panose="020B0604030504040204" pitchFamily="50" charset="-128"/>
              </a:rPr>
              <a:t>何の数字？</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accent5"/>
                </a:solidFill>
                <a:latin typeface="Meiryo UI" panose="020B0604030504040204" pitchFamily="50" charset="-128"/>
                <a:ea typeface="Meiryo UI" panose="020B0604030504040204" pitchFamily="50" charset="-128"/>
              </a:rPr>
              <a:t>デビットカードの決済システム</a:t>
            </a:r>
            <a:endParaRPr lang="en-US" altLang="ja-JP" sz="4400" b="1">
              <a:solidFill>
                <a:schemeClr val="accent5"/>
              </a:solidFill>
              <a:latin typeface="Meiryo UI" panose="020B0604030504040204" pitchFamily="50" charset="-128"/>
              <a:ea typeface="Meiryo UI" panose="020B0604030504040204" pitchFamily="50" charset="-128"/>
            </a:endParaRPr>
          </a:p>
          <a:p>
            <a:pPr algn="ctr"/>
            <a:r>
              <a:rPr lang="ja-JP" altLang="en-US" sz="4400" b="1">
                <a:solidFill>
                  <a:schemeClr val="accent5"/>
                </a:solidFill>
                <a:latin typeface="Meiryo UI" panose="020B0604030504040204" pitchFamily="50" charset="-128"/>
                <a:ea typeface="Meiryo UI" panose="020B0604030504040204" pitchFamily="50" charset="-128"/>
              </a:rPr>
              <a:t>ＴＩＳ国内シェア率</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Tree>
    <p:extLst>
      <p:ext uri="{BB962C8B-B14F-4D97-AF65-F5344CB8AC3E}">
        <p14:creationId xmlns:p14="http://schemas.microsoft.com/office/powerpoint/2010/main" val="1632169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状態</a:t>
            </a:r>
            <a:r>
              <a:rPr kumimoji="1" lang="en-US" altLang="ja-JP" sz="2000">
                <a:highlight>
                  <a:srgbClr val="FFFF00"/>
                </a:highlight>
                <a:latin typeface="Meiryo UI" panose="020B0604030504040204" pitchFamily="50" charset="-128"/>
                <a:ea typeface="Meiryo UI" panose="020B0604030504040204" pitchFamily="50" charset="-128"/>
              </a:rPr>
              <a:t>(state)</a:t>
            </a:r>
            <a:r>
              <a:rPr kumimoji="1" lang="ja-JP" altLang="en-US" sz="200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最小限の状態を考える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導出できるものは状態としない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状態をどのコンポーネントで持つか決める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4E31E6FB-D9D7-49D2-A6BB-95B3CB995D6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Tree>
    <p:extLst>
      <p:ext uri="{BB962C8B-B14F-4D97-AF65-F5344CB8AC3E}">
        <p14:creationId xmlns:p14="http://schemas.microsoft.com/office/powerpoint/2010/main" val="18103968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を一覧表示できるように実装します。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ToDo</a:t>
            </a:r>
            <a:r>
              <a:rPr kumimoji="1" lang="ja-JP" altLang="en-US" sz="200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a:highlight>
                  <a:srgbClr val="FFFF00"/>
                </a:highlight>
                <a:latin typeface="Meiryo UI" panose="020B0604030504040204" pitchFamily="50" charset="-128"/>
                <a:ea typeface="Meiryo UI" panose="020B0604030504040204" pitchFamily="50" charset="-128"/>
              </a:rPr>
              <a:t>state(</a:t>
            </a:r>
            <a:r>
              <a:rPr kumimoji="1" lang="ja-JP" altLang="en-US" sz="2000">
                <a:highlight>
                  <a:srgbClr val="FFFF00"/>
                </a:highlight>
                <a:latin typeface="Meiryo UI" panose="020B0604030504040204" pitchFamily="50" charset="-128"/>
                <a:ea typeface="Meiryo UI" panose="020B0604030504040204" pitchFamily="50" charset="-128"/>
              </a:rPr>
              <a:t>状態</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は？</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の一覧は変化していくものなので</a:t>
            </a:r>
            <a:r>
              <a:rPr kumimoji="1" lang="en-US" altLang="ja-JP" sz="2000">
                <a:latin typeface="Meiryo UI" panose="020B0604030504040204" pitchFamily="50" charset="-128"/>
                <a:ea typeface="Meiryo UI" panose="020B0604030504040204" pitchFamily="50" charset="-128"/>
              </a:rPr>
              <a:t>state</a:t>
            </a:r>
            <a:r>
              <a:rPr kumimoji="1" lang="ja-JP" altLang="en-US" sz="2000">
                <a:latin typeface="Meiryo UI" panose="020B0604030504040204" pitchFamily="50" charset="-128"/>
                <a:ea typeface="Meiryo UI" panose="020B0604030504040204" pitchFamily="50" charset="-128"/>
              </a:rPr>
              <a:t>とします。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この</a:t>
            </a:r>
            <a:r>
              <a:rPr kumimoji="1" lang="en-US" altLang="ja-JP" sz="2000">
                <a:highlight>
                  <a:srgbClr val="FFFF00"/>
                </a:highlight>
                <a:latin typeface="Meiryo UI" panose="020B0604030504040204" pitchFamily="50" charset="-128"/>
                <a:ea typeface="Meiryo UI" panose="020B0604030504040204" pitchFamily="50" charset="-128"/>
              </a:rPr>
              <a:t>state</a:t>
            </a:r>
            <a:r>
              <a:rPr kumimoji="1" lang="ja-JP" altLang="en-US" sz="200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TodoList</a:t>
            </a:r>
            <a:r>
              <a:rPr kumimoji="1" lang="ja-JP" altLang="en-US" sz="2000">
                <a:latin typeface="Meiryo UI" panose="020B0604030504040204" pitchFamily="50" charset="-128"/>
                <a:ea typeface="Meiryo UI" panose="020B0604030504040204" pitchFamily="50" charset="-128"/>
              </a:rPr>
              <a:t>では？</a:t>
            </a:r>
            <a:r>
              <a:rPr kumimoji="1" lang="en-US" altLang="ja-JP" sz="2000" err="1">
                <a:latin typeface="Meiryo UI" panose="020B0604030504040204" pitchFamily="50" charset="-128"/>
                <a:ea typeface="Meiryo UI" panose="020B0604030504040204" pitchFamily="50" charset="-128"/>
              </a:rPr>
              <a:t>TodoForm</a:t>
            </a:r>
            <a:r>
              <a:rPr kumimoji="1" lang="ja-JP" altLang="en-US" sz="2000">
                <a:latin typeface="Meiryo UI" panose="020B0604030504040204" pitchFamily="50" charset="-128"/>
                <a:ea typeface="Meiryo UI" panose="020B0604030504040204" pitchFamily="50" charset="-128"/>
              </a:rPr>
              <a:t>も一覧に追加する？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複数のコンポで使うので共通の親コンポである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TodoBoard</a:t>
            </a:r>
            <a:r>
              <a:rPr kumimoji="1" lang="ja-JP" altLang="en-US" sz="2000">
                <a:latin typeface="Meiryo UI" panose="020B0604030504040204" pitchFamily="50" charset="-128"/>
                <a:ea typeface="Meiryo UI" panose="020B0604030504040204" pitchFamily="50" charset="-128"/>
              </a:rPr>
              <a:t>にこの</a:t>
            </a:r>
            <a:r>
              <a:rPr kumimoji="1" lang="en-US" altLang="ja-JP" sz="2000">
                <a:latin typeface="Meiryo UI" panose="020B0604030504040204" pitchFamily="50" charset="-128"/>
                <a:ea typeface="Meiryo UI" panose="020B0604030504040204" pitchFamily="50" charset="-128"/>
              </a:rPr>
              <a:t>state</a:t>
            </a:r>
            <a:r>
              <a:rPr kumimoji="1" lang="ja-JP" altLang="en-US" sz="2000">
                <a:latin typeface="Meiryo UI" panose="020B0604030504040204" pitchFamily="50" charset="-128"/>
                <a:ea typeface="Meiryo UI" panose="020B0604030504040204" pitchFamily="50" charset="-128"/>
              </a:rPr>
              <a:t>を配置します。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NavigationHeader</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TodoBoard</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TodoForm</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TodoFilter</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TodoList</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TodoItem</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33321AD5-8EDB-46E4-A951-3F17978E40D8}"/>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Tree>
    <p:extLst>
      <p:ext uri="{BB962C8B-B14F-4D97-AF65-F5344CB8AC3E}">
        <p14:creationId xmlns:p14="http://schemas.microsoft.com/office/powerpoint/2010/main" val="385509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ゴミ拾いアプリ「</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拾ったゴミの写真を送るとポイントが付与されるアプリです。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pic>
        <p:nvPicPr>
          <p:cNvPr id="11" name="図 10">
            <a:extLst>
              <a:ext uri="{FF2B5EF4-FFF2-40B4-BE49-F238E27FC236}">
                <a16:creationId xmlns:a16="http://schemas.microsoft.com/office/drawing/2014/main" id="{7D80D77E-8F2A-419F-9797-CA2964C26D2D}"/>
              </a:ext>
            </a:extLst>
          </p:cNvPr>
          <p:cNvPicPr>
            <a:picLocks noChangeAspect="1"/>
          </p:cNvPicPr>
          <p:nvPr/>
        </p:nvPicPr>
        <p:blipFill>
          <a:blip r:embed="rId3"/>
          <a:stretch>
            <a:fillRect/>
          </a:stretch>
        </p:blipFill>
        <p:spPr>
          <a:xfrm>
            <a:off x="7414297" y="663292"/>
            <a:ext cx="2585737" cy="5543615"/>
          </a:xfrm>
          <a:prstGeom prst="rect">
            <a:avLst/>
          </a:prstGeom>
        </p:spPr>
      </p:pic>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の一覧表示（</a:t>
            </a:r>
            <a:r>
              <a:rPr kumimoji="1" lang="en-US" altLang="ja-JP" sz="2800" b="1">
                <a:latin typeface="Meiryo UI" panose="020B0604030504040204" pitchFamily="50" charset="-128"/>
                <a:ea typeface="Meiryo UI" panose="020B0604030504040204" pitchFamily="50" charset="-128"/>
              </a:rPr>
              <a:t>state</a:t>
            </a:r>
            <a:r>
              <a:rPr kumimoji="1" lang="ja-JP" altLang="en-US" sz="2800" b="1">
                <a:latin typeface="Meiryo UI" panose="020B0604030504040204" pitchFamily="50" charset="-128"/>
                <a:ea typeface="Meiryo UI" panose="020B0604030504040204" pitchFamily="50" charset="-128"/>
              </a:rPr>
              <a:t>の追加）</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TodoBoard.tsx</a:t>
            </a:r>
            <a:r>
              <a:rPr kumimoji="1" lang="ja-JP" altLang="en-US" sz="2800" b="1">
                <a:latin typeface="Meiryo UI" panose="020B0604030504040204" pitchFamily="50" charset="-128"/>
                <a:ea typeface="Meiryo UI" panose="020B0604030504040204" pitchFamily="50" charset="-128"/>
              </a:rPr>
              <a:t>　　　　　　　</a:t>
            </a:r>
            <a:r>
              <a:rPr kumimoji="1" lang="en-US" altLang="ja-JP" sz="2800" b="1" err="1">
                <a:latin typeface="Meiryo UI" panose="020B0604030504040204" pitchFamily="50" charset="-128"/>
                <a:ea typeface="Meiryo UI" panose="020B0604030504040204" pitchFamily="50" charset="-128"/>
              </a:rPr>
              <a:t>TodoList.tsx</a:t>
            </a:r>
            <a:endParaRPr kumimoji="1" lang="ja-JP" altLang="en-US" sz="2800" b="1">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4898958" y="5304529"/>
            <a:ext cx="471241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コンポーネントの状態を実現する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5" y="1884512"/>
            <a:ext cx="3443594" cy="3785652"/>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useState</a:t>
            </a:r>
            <a:r>
              <a:rPr lang="en-US" altLang="ja-JP" sz="900">
                <a:solidFill>
                  <a:srgbClr val="1A1A1A"/>
                </a:solidFill>
                <a:effectLst/>
                <a:latin typeface="Consolas" panose="020B0609020204030204" pitchFamily="49" charset="0"/>
              </a:rPr>
              <a:t> }</a:t>
            </a:r>
            <a:r>
              <a:rPr lang="en-US" altLang="ja-JP" sz="900">
                <a:solidFill>
                  <a:schemeClr val="bg1">
                    <a:lumMod val="65000"/>
                  </a:schemeClr>
                </a:solidFill>
                <a:effectLst/>
                <a:latin typeface="Consolas" panose="020B0609020204030204" pitchFamily="49" charset="0"/>
              </a:rPr>
              <a:t> from "react";</a:t>
            </a:r>
          </a:p>
          <a:p>
            <a:r>
              <a:rPr lang="en-US" altLang="ja-JP" sz="900">
                <a:solidFill>
                  <a:schemeClr val="bg1">
                    <a:lumMod val="65000"/>
                  </a:schemeClr>
                </a:solidFill>
                <a:effectLst/>
                <a:latin typeface="Consolas" panose="020B0609020204030204" pitchFamily="49" charset="0"/>
              </a:rPr>
              <a:t>import './TodoBoard.css';</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a:t>
            </a:r>
          </a:p>
          <a:p>
            <a:br>
              <a:rPr lang="en-US" altLang="ja-JP" sz="900">
                <a:solidFill>
                  <a:srgbClr val="1A1A1A"/>
                </a:solidFill>
                <a:effectLst/>
                <a:latin typeface="Consolas" panose="020B0609020204030204" pitchFamily="49" charset="0"/>
              </a:rPr>
            </a:br>
            <a:r>
              <a:rPr lang="en-US" altLang="ja-JP" sz="900">
                <a:solidFill>
                  <a:srgbClr val="A56416"/>
                </a:solidFill>
                <a:effectLst/>
                <a:latin typeface="Consolas" panose="020B0609020204030204" pitchFamily="49" charset="0"/>
              </a:rPr>
              <a:t>type</a:t>
            </a:r>
            <a:r>
              <a:rPr lang="en-US" altLang="ja-JP" sz="900">
                <a:solidFill>
                  <a:srgbClr val="1A1A1A"/>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text</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string</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completed</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a:t>
            </a:r>
            <a:r>
              <a:rPr lang="en-US" altLang="ja-JP" sz="900" err="1">
                <a:solidFill>
                  <a:srgbClr val="428226"/>
                </a:solidFill>
                <a:effectLst/>
                <a:latin typeface="Consolas" panose="020B0609020204030204" pitchFamily="49" charset="0"/>
              </a:rPr>
              <a:t>boolean</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a:t>
            </a:r>
          </a:p>
          <a:p>
            <a:br>
              <a:rPr lang="en-US" altLang="ja-JP" sz="900">
                <a:solidFill>
                  <a:srgbClr val="1A1A1A"/>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TodoBoard</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chemeClr val="bg1">
                    <a:lumMod val="65000"/>
                  </a:schemeClr>
                </a:solidFill>
                <a:effectLst/>
                <a:latin typeface="Consolas" panose="020B0609020204030204" pitchFamily="49" charset="0"/>
              </a:rPr>
              <a:t> = () =&gt; {</a:t>
            </a:r>
          </a:p>
          <a:p>
            <a:br>
              <a:rPr lang="en-US" altLang="ja-JP" sz="900">
                <a:solidFill>
                  <a:srgbClr val="1A1A1A"/>
                </a:solidFill>
                <a:effectLst/>
                <a:latin typeface="Consolas" panose="020B0609020204030204" pitchFamily="49" charset="0"/>
              </a:rPr>
            </a:b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const</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todos</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useState</a:t>
            </a:r>
            <a:r>
              <a:rPr lang="en-US" altLang="ja-JP" sz="900">
                <a:solidFill>
                  <a:srgbClr val="1A1A1A"/>
                </a:solidFill>
                <a:effectLst/>
                <a:latin typeface="Consolas" panose="020B0609020204030204" pitchFamily="49" charset="0"/>
              </a:rPr>
              <a:t>&lt;</a:t>
            </a:r>
            <a:r>
              <a:rPr lang="en-US" altLang="ja-JP" sz="900" err="1">
                <a:solidFill>
                  <a:srgbClr val="A56416"/>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[]&gt;([</a:t>
            </a:r>
          </a:p>
          <a:p>
            <a:r>
              <a:rPr lang="en-US" altLang="ja-JP" sz="900">
                <a:solidFill>
                  <a:srgbClr val="1A1A1A"/>
                </a:solidFill>
                <a:effectLst/>
                <a:latin typeface="Consolas" panose="020B0609020204030204" pitchFamily="49" charset="0"/>
              </a:rPr>
              <a:t>    { </a:t>
            </a:r>
            <a:r>
              <a:rPr lang="en-US" altLang="ja-JP" sz="900">
                <a:solidFill>
                  <a:srgbClr val="C94824"/>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洗い物をする</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true</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 </a:t>
            </a:r>
            <a:r>
              <a:rPr lang="en-US" altLang="ja-JP" sz="900">
                <a:solidFill>
                  <a:srgbClr val="C94824"/>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洗濯物を干す</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false</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 </a:t>
            </a:r>
            <a:r>
              <a:rPr lang="en-US" altLang="ja-JP" sz="900">
                <a:solidFill>
                  <a:srgbClr val="C94824"/>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買い物へ行く</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false</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p>
          <a:p>
            <a:br>
              <a:rPr lang="en-US" altLang="ja-JP" sz="900">
                <a:solidFill>
                  <a:srgbClr val="1A1A1A"/>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&lt;div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TodoBoard_content</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 /&gt;</a:t>
            </a:r>
          </a:p>
          <a:p>
            <a:r>
              <a:rPr lang="en-US" altLang="ja-JP" sz="900">
                <a:solidFill>
                  <a:schemeClr val="bg1">
                    <a:lumMod val="65000"/>
                  </a:schemeClr>
                </a:solidFill>
                <a:effectLst/>
                <a:latin typeface="Consolas" panose="020B0609020204030204" pitchFamily="49" charset="0"/>
              </a:rPr>
              <a:t>      &lt;</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 /&gt;</a:t>
            </a: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TodoList</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todos</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3778B7"/>
                </a:solidFill>
                <a:effectLst/>
                <a:latin typeface="Consolas" panose="020B0609020204030204" pitchFamily="49" charset="0"/>
              </a:rPr>
              <a:t>todos</a:t>
            </a:r>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&lt;/div&gt;</a:t>
            </a: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854D50F8-69A7-424C-B301-0EADC93B817F}"/>
              </a:ext>
            </a:extLst>
          </p:cNvPr>
          <p:cNvSpPr txBox="1"/>
          <p:nvPr/>
        </p:nvSpPr>
        <p:spPr>
          <a:xfrm>
            <a:off x="4898958" y="1882423"/>
            <a:ext cx="4546599" cy="3093154"/>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TodoItem</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TodoItem</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'./TodoList.css';</a:t>
            </a:r>
          </a:p>
          <a:p>
            <a:br>
              <a:rPr lang="en-US" altLang="ja-JP" sz="900">
                <a:solidFill>
                  <a:srgbClr val="1A1A1A"/>
                </a:solidFill>
                <a:effectLst/>
                <a:latin typeface="Consolas" panose="020B0609020204030204" pitchFamily="49" charset="0"/>
              </a:rPr>
            </a:br>
            <a:r>
              <a:rPr lang="en-US" altLang="ja-JP" sz="900">
                <a:solidFill>
                  <a:srgbClr val="A56416"/>
                </a:solidFill>
                <a:effectLst/>
                <a:latin typeface="Consolas" panose="020B0609020204030204" pitchFamily="49" charset="0"/>
              </a:rPr>
              <a:t>type</a:t>
            </a:r>
            <a:r>
              <a:rPr lang="en-US" altLang="ja-JP" sz="900">
                <a:solidFill>
                  <a:srgbClr val="1A1A1A"/>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text</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string</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completed</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a:t>
            </a:r>
            <a:r>
              <a:rPr lang="en-US" altLang="ja-JP" sz="900" err="1">
                <a:solidFill>
                  <a:srgbClr val="428226"/>
                </a:solidFill>
                <a:effectLst/>
                <a:latin typeface="Consolas" panose="020B0609020204030204" pitchFamily="49" charset="0"/>
              </a:rPr>
              <a:t>boolean</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a:t>
            </a:r>
          </a:p>
          <a:p>
            <a:br>
              <a:rPr lang="en-US" altLang="ja-JP" sz="900">
                <a:solidFill>
                  <a:srgbClr val="1A1A1A"/>
                </a:solidFill>
                <a:effectLst/>
                <a:latin typeface="Consolas" panose="020B0609020204030204" pitchFamily="49" charset="0"/>
              </a:rPr>
            </a:br>
            <a:r>
              <a:rPr lang="en-US" altLang="ja-JP" sz="900">
                <a:solidFill>
                  <a:srgbClr val="A56416"/>
                </a:solidFill>
                <a:effectLst/>
                <a:latin typeface="Consolas" panose="020B0609020204030204" pitchFamily="49" charset="0"/>
              </a:rPr>
              <a:t>type</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Props</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todos</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a:t>
            </a:r>
          </a:p>
          <a:p>
            <a:br>
              <a:rPr lang="en-US" altLang="ja-JP" sz="900">
                <a:solidFill>
                  <a:srgbClr val="1A1A1A"/>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rgbClr val="1A1A1A"/>
                </a:solidFill>
                <a:effectLst/>
                <a:latin typeface="Consolas" panose="020B0609020204030204" pitchFamily="49" charset="0"/>
              </a:rPr>
              <a:t>&lt;</a:t>
            </a:r>
            <a:r>
              <a:rPr lang="en-US" altLang="ja-JP" sz="900">
                <a:solidFill>
                  <a:srgbClr val="A56416"/>
                </a:solidFill>
                <a:effectLst/>
                <a:latin typeface="Consolas" panose="020B0609020204030204" pitchFamily="49" charset="0"/>
              </a:rPr>
              <a:t>Props</a:t>
            </a:r>
            <a:r>
              <a:rPr lang="en-US" altLang="ja-JP" sz="900">
                <a:solidFill>
                  <a:srgbClr val="1A1A1A"/>
                </a:solidFill>
                <a:effectLst/>
                <a:latin typeface="Consolas" panose="020B0609020204030204" pitchFamily="49" charset="0"/>
              </a:rPr>
              <a:t>&gt;</a:t>
            </a:r>
            <a:r>
              <a:rPr lang="en-US" altLang="ja-JP" sz="900">
                <a:solidFill>
                  <a:schemeClr val="bg1">
                    <a:lumMod val="65000"/>
                  </a:schemeClr>
                </a:solidFill>
                <a:effectLst/>
                <a:latin typeface="Consolas" panose="020B0609020204030204" pitchFamily="49" charset="0"/>
              </a:rPr>
              <a:t> = (</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todos</a:t>
            </a:r>
            <a:r>
              <a:rPr lang="en-US" altLang="ja-JP" sz="900">
                <a:solidFill>
                  <a:srgbClr val="1A1A1A"/>
                </a:solidFill>
                <a:effectLst/>
                <a:latin typeface="Consolas" panose="020B0609020204030204" pitchFamily="49" charset="0"/>
              </a:rPr>
              <a:t> }</a:t>
            </a:r>
            <a:r>
              <a:rPr lang="en-US" altLang="ja-JP" sz="900">
                <a:solidFill>
                  <a:schemeClr val="bg1">
                    <a:lumMod val="65000"/>
                  </a:schemeClr>
                </a:solidFill>
                <a:effectLst/>
                <a:latin typeface="Consolas" panose="020B0609020204030204" pitchFamily="49" charset="0"/>
              </a:rPr>
              <a:t>) =&gt; {</a:t>
            </a:r>
          </a:p>
          <a:p>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&lt;ul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TodoList_list</a:t>
            </a:r>
            <a:r>
              <a:rPr lang="en-US" altLang="ja-JP" sz="900">
                <a:solidFill>
                  <a:schemeClr val="bg1">
                    <a:lumMod val="65000"/>
                  </a:schemeClr>
                </a:solidFill>
                <a:effectLst/>
                <a:latin typeface="Consolas" panose="020B0609020204030204" pitchFamily="49" charset="0"/>
              </a:rPr>
              <a:t>"&gt;</a:t>
            </a:r>
          </a:p>
          <a:p>
            <a:r>
              <a:rPr lang="en-US" altLang="ja-JP" sz="900">
                <a:solidFill>
                  <a:srgbClr val="428226"/>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todos</a:t>
            </a:r>
            <a:r>
              <a:rPr lang="en-US" altLang="ja-JP" sz="900" err="1">
                <a:solidFill>
                  <a:srgbClr val="1A1A1A"/>
                </a:solidFill>
                <a:effectLst/>
                <a:latin typeface="Consolas" panose="020B0609020204030204" pitchFamily="49" charset="0"/>
              </a:rPr>
              <a:t>.</a:t>
            </a:r>
            <a:r>
              <a:rPr lang="en-US" altLang="ja-JP" sz="900" err="1">
                <a:solidFill>
                  <a:srgbClr val="C94824"/>
                </a:solidFill>
                <a:effectLst/>
                <a:latin typeface="Consolas" panose="020B0609020204030204" pitchFamily="49" charset="0"/>
              </a:rPr>
              <a:t>map</a:t>
            </a:r>
            <a:r>
              <a:rPr lang="en-US" altLang="ja-JP" sz="900">
                <a:solidFill>
                  <a:srgbClr val="1A1A1A"/>
                </a:solidFill>
                <a:effectLst/>
                <a:latin typeface="Consolas" panose="020B0609020204030204" pitchFamily="49" charset="0"/>
              </a:rPr>
              <a:t>(</a:t>
            </a:r>
            <a:r>
              <a:rPr lang="en-US" altLang="ja-JP" sz="900" err="1">
                <a:solidFill>
                  <a:srgbClr val="3778B7"/>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TodoItem</a:t>
            </a: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text</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a:t>
            </a:r>
            <a:r>
              <a:rPr lang="en-US" altLang="ja-JP" sz="900" err="1">
                <a:solidFill>
                  <a:srgbClr val="A56416"/>
                </a:solidFill>
                <a:effectLst/>
                <a:latin typeface="Consolas" panose="020B0609020204030204" pitchFamily="49" charset="0"/>
              </a:rPr>
              <a:t>todo</a:t>
            </a:r>
            <a:r>
              <a:rPr lang="en-US" altLang="ja-JP" sz="900" err="1">
                <a:solidFill>
                  <a:srgbClr val="1A1A1A"/>
                </a:solidFill>
                <a:effectLst/>
                <a:latin typeface="Consolas" panose="020B0609020204030204" pitchFamily="49" charset="0"/>
              </a:rPr>
              <a:t>.</a:t>
            </a:r>
            <a:r>
              <a:rPr lang="en-US" altLang="ja-JP" sz="900" err="1">
                <a:solidFill>
                  <a:srgbClr val="3778B7"/>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completed</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a:t>
            </a:r>
            <a:r>
              <a:rPr lang="en-US" altLang="ja-JP" sz="900" err="1">
                <a:solidFill>
                  <a:srgbClr val="A56416"/>
                </a:solidFill>
                <a:effectLst/>
                <a:latin typeface="Consolas" panose="020B0609020204030204" pitchFamily="49" charset="0"/>
              </a:rPr>
              <a:t>todo</a:t>
            </a:r>
            <a:r>
              <a:rPr lang="en-US" altLang="ja-JP" sz="900" err="1">
                <a:solidFill>
                  <a:srgbClr val="1A1A1A"/>
                </a:solidFill>
                <a:effectLst/>
                <a:latin typeface="Consolas" panose="020B0609020204030204" pitchFamily="49" charset="0"/>
              </a:rPr>
              <a:t>.</a:t>
            </a:r>
            <a:r>
              <a:rPr lang="en-US" altLang="ja-JP" sz="900" err="1">
                <a:solidFill>
                  <a:srgbClr val="3778B7"/>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&lt;/ul&gt;</a:t>
            </a: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45793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の一覧表示（</a:t>
            </a:r>
            <a:r>
              <a:rPr kumimoji="1" lang="en-US" altLang="ja-JP" sz="2800" b="1">
                <a:latin typeface="Meiryo UI" panose="020B0604030504040204" pitchFamily="50" charset="-128"/>
                <a:ea typeface="Meiryo UI" panose="020B0604030504040204" pitchFamily="50" charset="-128"/>
              </a:rPr>
              <a:t>state</a:t>
            </a:r>
            <a:r>
              <a:rPr kumimoji="1" lang="ja-JP" altLang="en-US" sz="2800" b="1">
                <a:latin typeface="Meiryo UI" panose="020B0604030504040204" pitchFamily="50" charset="-128"/>
                <a:ea typeface="Meiryo UI" panose="020B0604030504040204" pitchFamily="50" charset="-128"/>
              </a:rPr>
              <a:t>の更新）</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TodoBoard.tsx</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3903624" y="1887408"/>
            <a:ext cx="3528307" cy="3647152"/>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 </a:t>
            </a:r>
            <a:r>
              <a:rPr lang="en-US" altLang="ja-JP" sz="900" err="1">
                <a:solidFill>
                  <a:srgbClr val="3778B7"/>
                </a:solidFill>
                <a:effectLst/>
                <a:latin typeface="Consolas" panose="020B0609020204030204" pitchFamily="49" charset="0"/>
              </a:rPr>
              <a:t>useEffect</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useState</a:t>
            </a:r>
            <a:r>
              <a:rPr lang="en-US" altLang="ja-JP" sz="900">
                <a:solidFill>
                  <a:schemeClr val="bg1">
                    <a:lumMod val="65000"/>
                  </a:schemeClr>
                </a:solidFill>
                <a:effectLst/>
                <a:latin typeface="Consolas" panose="020B0609020204030204" pitchFamily="49" charset="0"/>
              </a:rPr>
              <a:t> } from "react";</a:t>
            </a:r>
          </a:p>
          <a:p>
            <a:r>
              <a:rPr lang="en-US" altLang="ja-JP" sz="900">
                <a:solidFill>
                  <a:schemeClr val="bg1">
                    <a:lumMod val="65000"/>
                  </a:schemeClr>
                </a:solidFill>
                <a:effectLst/>
                <a:latin typeface="Consolas" panose="020B0609020204030204" pitchFamily="49" charset="0"/>
              </a:rPr>
              <a:t>import './TodoBoard.css';</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type </a:t>
            </a:r>
            <a:r>
              <a:rPr lang="en-US" altLang="ja-JP" sz="900" err="1">
                <a:solidFill>
                  <a:schemeClr val="bg1">
                    <a:lumMod val="65000"/>
                  </a:schemeClr>
                </a:solidFill>
                <a:effectLst/>
                <a:latin typeface="Consolas" panose="020B0609020204030204" pitchFamily="49" charset="0"/>
              </a:rPr>
              <a:t>Todo</a:t>
            </a:r>
            <a:r>
              <a:rPr lang="en-US" altLang="ja-JP" sz="900">
                <a:solidFill>
                  <a:schemeClr val="bg1">
                    <a:lumMod val="65000"/>
                  </a:schemeClr>
                </a:solidFill>
                <a:effectLst/>
                <a:latin typeface="Consolas" panose="020B0609020204030204" pitchFamily="49" charset="0"/>
              </a:rPr>
              <a:t> = {</a:t>
            </a:r>
          </a:p>
          <a:p>
            <a:r>
              <a:rPr lang="en-US" altLang="ja-JP" sz="900">
                <a:solidFill>
                  <a:schemeClr val="bg1">
                    <a:lumMod val="65000"/>
                  </a:schemeClr>
                </a:solidFill>
                <a:effectLst/>
                <a:latin typeface="Consolas" panose="020B0609020204030204" pitchFamily="49" charset="0"/>
              </a:rPr>
              <a:t>  </a:t>
            </a:r>
            <a:r>
              <a:rPr lang="ja-JP" altLang="en-US" sz="900">
                <a:solidFill>
                  <a:schemeClr val="bg1">
                    <a:lumMod val="65000"/>
                  </a:schemeClr>
                </a:solidFill>
                <a:effectLst/>
                <a:latin typeface="Consolas" panose="020B0609020204030204" pitchFamily="49" charset="0"/>
              </a:rPr>
              <a:t>・・・</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TodoBoard</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chemeClr val="bg1">
                    <a:lumMod val="65000"/>
                  </a:schemeClr>
                </a:solidFill>
                <a:effectLst/>
                <a:latin typeface="Consolas" panose="020B0609020204030204" pitchFamily="49" charset="0"/>
              </a:rPr>
              <a:t> = () =&gt; {</a:t>
            </a:r>
          </a:p>
          <a:p>
            <a:br>
              <a:rPr lang="en-US" altLang="ja-JP" sz="900">
                <a:solidFill>
                  <a:srgbClr val="1A1A1A"/>
                </a:solidFill>
                <a:effectLst/>
                <a:latin typeface="Consolas" panose="020B0609020204030204" pitchFamily="49" charset="0"/>
              </a:rPr>
            </a:b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const</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todos</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setTodos</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useState</a:t>
            </a:r>
            <a:r>
              <a:rPr lang="en-US" altLang="ja-JP" sz="900">
                <a:solidFill>
                  <a:srgbClr val="1A1A1A"/>
                </a:solidFill>
                <a:effectLst/>
                <a:latin typeface="Consolas" panose="020B0609020204030204" pitchFamily="49" charset="0"/>
              </a:rPr>
              <a:t>&lt;</a:t>
            </a:r>
            <a:r>
              <a:rPr lang="en-US" altLang="ja-JP" sz="900" err="1">
                <a:solidFill>
                  <a:srgbClr val="A56416"/>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[]&gt;([]);</a:t>
            </a:r>
          </a:p>
          <a:p>
            <a:br>
              <a:rPr lang="en-US" altLang="ja-JP" sz="900">
                <a:solidFill>
                  <a:srgbClr val="1A1A1A"/>
                </a:solidFill>
                <a:effectLst/>
                <a:latin typeface="Consolas" panose="020B0609020204030204" pitchFamily="49" charset="0"/>
              </a:rPr>
            </a:br>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useEffect</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=&gt;</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setTodos</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 </a:t>
            </a:r>
            <a:r>
              <a:rPr lang="en-US" altLang="ja-JP" sz="900">
                <a:solidFill>
                  <a:srgbClr val="C94824"/>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洗い物をする</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true</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 </a:t>
            </a:r>
            <a:r>
              <a:rPr lang="en-US" altLang="ja-JP" sz="900">
                <a:solidFill>
                  <a:srgbClr val="C94824"/>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洗濯物を干す</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false</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 </a:t>
            </a:r>
            <a:r>
              <a:rPr lang="en-US" altLang="ja-JP" sz="900">
                <a:solidFill>
                  <a:srgbClr val="C94824"/>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買い物へ行く</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false</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 []);</a:t>
            </a:r>
          </a:p>
          <a:p>
            <a:br>
              <a:rPr lang="en-US" altLang="ja-JP" sz="900">
                <a:solidFill>
                  <a:srgbClr val="1A1A1A"/>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a:t>
            </a:r>
            <a:r>
              <a:rPr lang="ja-JP" altLang="en-US" sz="900">
                <a:solidFill>
                  <a:schemeClr val="bg1">
                    <a:lumMod val="65000"/>
                  </a:schemeClr>
                </a:solidFill>
                <a:effectLst/>
                <a:latin typeface="Consolas" panose="020B0609020204030204" pitchFamily="49" charset="0"/>
              </a:rPr>
              <a:t>・・・</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4D22A581-B9D7-4D69-BFEF-3A49EC1CCD50}"/>
              </a:ext>
            </a:extLst>
          </p:cNvPr>
          <p:cNvSpPr txBox="1"/>
          <p:nvPr/>
        </p:nvSpPr>
        <p:spPr>
          <a:xfrm>
            <a:off x="8044383" y="1882423"/>
            <a:ext cx="3967191" cy="3370153"/>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 </a:t>
            </a:r>
            <a:r>
              <a:rPr lang="en-US" altLang="ja-JP" sz="900" err="1">
                <a:solidFill>
                  <a:schemeClr val="bg1">
                    <a:lumMod val="65000"/>
                  </a:schemeClr>
                </a:solidFill>
                <a:effectLst/>
                <a:latin typeface="Consolas" panose="020B0609020204030204" pitchFamily="49" charset="0"/>
              </a:rPr>
              <a:t>useEffect</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useState</a:t>
            </a:r>
            <a:r>
              <a:rPr lang="en-US" altLang="ja-JP" sz="900">
                <a:solidFill>
                  <a:schemeClr val="bg1">
                    <a:lumMod val="65000"/>
                  </a:schemeClr>
                </a:solidFill>
                <a:effectLst/>
                <a:latin typeface="Consolas" panose="020B0609020204030204" pitchFamily="49" charset="0"/>
              </a:rPr>
              <a:t> } from "react";</a:t>
            </a:r>
          </a:p>
          <a:p>
            <a:r>
              <a:rPr lang="en-US" altLang="ja-JP" sz="900">
                <a:solidFill>
                  <a:srgbClr val="B052A1"/>
                </a:solidFill>
                <a:effectLst/>
                <a:latin typeface="Consolas" panose="020B0609020204030204" pitchFamily="49" charset="0"/>
              </a:rPr>
              <a:t>import</a:t>
            </a:r>
            <a:r>
              <a:rPr lang="en-US" altLang="ja-JP" sz="900">
                <a:solidFill>
                  <a:srgbClr val="1A1A1A"/>
                </a:solidFill>
                <a:effectLst/>
                <a:latin typeface="Consolas" panose="020B0609020204030204" pitchFamily="49" charset="0"/>
              </a:rPr>
              <a:t> { </a:t>
            </a:r>
            <a:r>
              <a:rPr lang="en-US" altLang="ja-JP" sz="900" err="1">
                <a:solidFill>
                  <a:srgbClr val="3778B7"/>
                </a:solidFill>
                <a:effectLst/>
                <a:latin typeface="Consolas" panose="020B0609020204030204" pitchFamily="49" charset="0"/>
              </a:rPr>
              <a:t>BackendService</a:t>
            </a:r>
            <a:r>
              <a:rPr lang="en-US" altLang="ja-JP" sz="900">
                <a:solidFill>
                  <a:srgbClr val="1A1A1A"/>
                </a:solidFill>
                <a:effectLst/>
                <a:latin typeface="Consolas" panose="020B0609020204030204" pitchFamily="49" charset="0"/>
              </a:rPr>
              <a:t> } </a:t>
            </a:r>
            <a:r>
              <a:rPr lang="en-US" altLang="ja-JP" sz="900">
                <a:solidFill>
                  <a:srgbClr val="B052A1"/>
                </a:solidFill>
                <a:effectLst/>
                <a:latin typeface="Consolas" panose="020B0609020204030204" pitchFamily="49" charset="0"/>
              </a:rPr>
              <a:t>from</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"../backend/</a:t>
            </a:r>
            <a:r>
              <a:rPr lang="en-US" altLang="ja-JP" sz="900" err="1">
                <a:solidFill>
                  <a:srgbClr val="428226"/>
                </a:solidFill>
                <a:effectLst/>
                <a:latin typeface="Consolas" panose="020B0609020204030204" pitchFamily="49" charset="0"/>
              </a:rPr>
              <a:t>BackendService</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'./TodoBoard.css';</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type </a:t>
            </a:r>
            <a:r>
              <a:rPr lang="en-US" altLang="ja-JP" sz="900" err="1">
                <a:solidFill>
                  <a:schemeClr val="bg1">
                    <a:lumMod val="65000"/>
                  </a:schemeClr>
                </a:solidFill>
                <a:effectLst/>
                <a:latin typeface="Consolas" panose="020B0609020204030204" pitchFamily="49" charset="0"/>
              </a:rPr>
              <a:t>Todo</a:t>
            </a:r>
            <a:r>
              <a:rPr lang="en-US" altLang="ja-JP" sz="900">
                <a:solidFill>
                  <a:schemeClr val="bg1">
                    <a:lumMod val="65000"/>
                  </a:schemeClr>
                </a:solidFill>
                <a:effectLst/>
                <a:latin typeface="Consolas" panose="020B0609020204030204" pitchFamily="49" charset="0"/>
              </a:rPr>
              <a:t> = {</a:t>
            </a:r>
          </a:p>
          <a:p>
            <a:r>
              <a:rPr lang="ja-JP" altLang="en-US" sz="900">
                <a:solidFill>
                  <a:schemeClr val="bg1">
                    <a:lumMod val="65000"/>
                  </a:schemeClr>
                </a:solidFill>
                <a:effectLst/>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TodoBoard</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chemeClr val="bg1">
                    <a:lumMod val="65000"/>
                  </a:schemeClr>
                </a:solidFill>
                <a:effectLst/>
                <a:latin typeface="Consolas" panose="020B0609020204030204" pitchFamily="49" charset="0"/>
              </a:rPr>
              <a:t> = () =&gt; {</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const [</a:t>
            </a:r>
            <a:r>
              <a:rPr lang="en-US" altLang="ja-JP" sz="900" err="1">
                <a:solidFill>
                  <a:schemeClr val="bg1">
                    <a:lumMod val="65000"/>
                  </a:schemeClr>
                </a:solidFill>
                <a:effectLst/>
                <a:latin typeface="Consolas" panose="020B0609020204030204" pitchFamily="49" charset="0"/>
              </a:rPr>
              <a:t>todos</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setTodos</a:t>
            </a:r>
            <a:r>
              <a:rPr lang="en-US" altLang="ja-JP" sz="900">
                <a:solidFill>
                  <a:schemeClr val="bg1">
                    <a:lumMod val="65000"/>
                  </a:schemeClr>
                </a:solidFill>
                <a:effectLst/>
                <a:latin typeface="Consolas" panose="020B0609020204030204" pitchFamily="49" charset="0"/>
              </a:rPr>
              <a:t>] = </a:t>
            </a:r>
            <a:r>
              <a:rPr lang="en-US" altLang="ja-JP" sz="900" err="1">
                <a:solidFill>
                  <a:schemeClr val="bg1">
                    <a:lumMod val="65000"/>
                  </a:schemeClr>
                </a:solidFill>
                <a:effectLst/>
                <a:latin typeface="Consolas" panose="020B0609020204030204" pitchFamily="49" charset="0"/>
              </a:rPr>
              <a:t>useState</a:t>
            </a:r>
            <a:r>
              <a:rPr lang="en-US" altLang="ja-JP" sz="900">
                <a:solidFill>
                  <a:schemeClr val="bg1">
                    <a:lumMod val="65000"/>
                  </a:schemeClr>
                </a:solidFill>
                <a:effectLst/>
                <a:latin typeface="Consolas" panose="020B0609020204030204" pitchFamily="49" charset="0"/>
              </a:rPr>
              <a:t>&lt;</a:t>
            </a:r>
            <a:r>
              <a:rPr lang="en-US" altLang="ja-JP" sz="900" err="1">
                <a:solidFill>
                  <a:schemeClr val="bg1">
                    <a:lumMod val="65000"/>
                  </a:schemeClr>
                </a:solidFill>
                <a:effectLst/>
                <a:latin typeface="Consolas" panose="020B0609020204030204" pitchFamily="49" charset="0"/>
              </a:rPr>
              <a:t>Todo</a:t>
            </a:r>
            <a:r>
              <a:rPr lang="en-US" altLang="ja-JP" sz="900">
                <a:solidFill>
                  <a:schemeClr val="bg1">
                    <a:lumMod val="65000"/>
                  </a:schemeClr>
                </a:solidFill>
                <a:effectLst/>
                <a:latin typeface="Consolas" panose="020B0609020204030204" pitchFamily="49" charset="0"/>
              </a:rPr>
              <a:t>[]&gt;([]);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useEffect</a:t>
            </a:r>
            <a:r>
              <a:rPr lang="en-US" altLang="ja-JP" sz="900">
                <a:solidFill>
                  <a:schemeClr val="bg1">
                    <a:lumMod val="65000"/>
                  </a:schemeClr>
                </a:solidFill>
                <a:effectLst/>
                <a:latin typeface="Consolas" panose="020B0609020204030204" pitchFamily="49" charset="0"/>
              </a:rPr>
              <a:t>(() =&gt; {</a:t>
            </a:r>
          </a:p>
          <a:p>
            <a:r>
              <a:rPr lang="en-US" altLang="ja-JP" sz="900">
                <a:solidFill>
                  <a:srgbClr val="1A1A1A"/>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BackendService</a:t>
            </a:r>
            <a:r>
              <a:rPr lang="en-US" altLang="ja-JP" sz="900" err="1">
                <a:solidFill>
                  <a:srgbClr val="1A1A1A"/>
                </a:solidFill>
                <a:effectLst/>
                <a:latin typeface="Consolas" panose="020B0609020204030204" pitchFamily="49" charset="0"/>
              </a:rPr>
              <a:t>.</a:t>
            </a:r>
            <a:r>
              <a:rPr lang="en-US" altLang="ja-JP" sz="900" err="1">
                <a:solidFill>
                  <a:srgbClr val="C94824"/>
                </a:solidFill>
                <a:effectLst/>
                <a:latin typeface="Consolas" panose="020B0609020204030204" pitchFamily="49" charset="0"/>
              </a:rPr>
              <a:t>getTodos</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then</a:t>
            </a:r>
            <a:r>
              <a:rPr lang="en-US" altLang="ja-JP" sz="900">
                <a:solidFill>
                  <a:srgbClr val="1A1A1A"/>
                </a:solidFill>
                <a:effectLst/>
                <a:latin typeface="Consolas" panose="020B0609020204030204" pitchFamily="49" charset="0"/>
              </a:rPr>
              <a:t>(</a:t>
            </a:r>
            <a:r>
              <a:rPr lang="en-US" altLang="ja-JP" sz="900">
                <a:solidFill>
                  <a:srgbClr val="3778B7"/>
                </a:solidFill>
                <a:effectLst/>
                <a:latin typeface="Consolas" panose="020B0609020204030204" pitchFamily="49" charset="0"/>
              </a:rPr>
              <a:t>response</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=&gt;</a:t>
            </a:r>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setTodos</a:t>
            </a:r>
            <a:r>
              <a:rPr lang="en-US" altLang="ja-JP" sz="900">
                <a:solidFill>
                  <a:srgbClr val="1A1A1A"/>
                </a:solidFill>
                <a:effectLst/>
                <a:latin typeface="Consolas" panose="020B0609020204030204" pitchFamily="49" charset="0"/>
              </a:rPr>
              <a:t>(</a:t>
            </a:r>
            <a:r>
              <a:rPr lang="en-US" altLang="ja-JP" sz="900">
                <a:solidFill>
                  <a:srgbClr val="3778B7"/>
                </a:solidFill>
                <a:effectLst/>
                <a:latin typeface="Consolas" panose="020B0609020204030204" pitchFamily="49" charset="0"/>
              </a:rPr>
              <a:t>response</a:t>
            </a:r>
            <a:r>
              <a:rPr lang="en-US" altLang="ja-JP" sz="900">
                <a:solidFill>
                  <a:srgbClr val="1A1A1A"/>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  }, []);</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return (</a:t>
            </a:r>
          </a:p>
          <a:p>
            <a:r>
              <a:rPr lang="ja-JP" altLang="en-US" sz="900">
                <a:solidFill>
                  <a:schemeClr val="bg1">
                    <a:lumMod val="65000"/>
                  </a:schemeClr>
                </a:solidFill>
                <a:effectLst/>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
        <p:nvSpPr>
          <p:cNvPr id="7" name="矢印: 右 6">
            <a:extLst>
              <a:ext uri="{FF2B5EF4-FFF2-40B4-BE49-F238E27FC236}">
                <a16:creationId xmlns:a16="http://schemas.microsoft.com/office/drawing/2014/main" id="{5EDC45B2-EF7F-41F9-8023-8853333B9216}"/>
              </a:ext>
            </a:extLst>
          </p:cNvPr>
          <p:cNvSpPr/>
          <p:nvPr/>
        </p:nvSpPr>
        <p:spPr>
          <a:xfrm>
            <a:off x="3357625" y="323355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474BEF-1906-4E69-815C-371EBD79742C}"/>
              </a:ext>
            </a:extLst>
          </p:cNvPr>
          <p:cNvSpPr txBox="1"/>
          <p:nvPr/>
        </p:nvSpPr>
        <p:spPr>
          <a:xfrm>
            <a:off x="202818" y="1882423"/>
            <a:ext cx="3088353" cy="3093154"/>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 </a:t>
            </a:r>
            <a:r>
              <a:rPr lang="en-US" altLang="ja-JP" sz="900" err="1">
                <a:solidFill>
                  <a:schemeClr val="bg1">
                    <a:lumMod val="65000"/>
                  </a:schemeClr>
                </a:solidFill>
                <a:effectLst/>
                <a:latin typeface="Consolas" panose="020B0609020204030204" pitchFamily="49" charset="0"/>
              </a:rPr>
              <a:t>useState</a:t>
            </a:r>
            <a:r>
              <a:rPr lang="en-US" altLang="ja-JP" sz="900">
                <a:solidFill>
                  <a:schemeClr val="bg1">
                    <a:lumMod val="65000"/>
                  </a:schemeClr>
                </a:solidFill>
                <a:effectLst/>
                <a:latin typeface="Consolas" panose="020B0609020204030204" pitchFamily="49" charset="0"/>
              </a:rPr>
              <a:t> } from "react";</a:t>
            </a:r>
          </a:p>
          <a:p>
            <a:r>
              <a:rPr lang="en-US" altLang="ja-JP" sz="900">
                <a:solidFill>
                  <a:schemeClr val="bg1">
                    <a:lumMod val="65000"/>
                  </a:schemeClr>
                </a:solidFill>
                <a:effectLst/>
                <a:latin typeface="Consolas" panose="020B0609020204030204" pitchFamily="49" charset="0"/>
              </a:rPr>
              <a:t>import './TodoBoard.css';</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 } from "./</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type </a:t>
            </a:r>
            <a:r>
              <a:rPr lang="en-US" altLang="ja-JP" sz="900" err="1">
                <a:solidFill>
                  <a:schemeClr val="bg1">
                    <a:lumMod val="65000"/>
                  </a:schemeClr>
                </a:solidFill>
                <a:effectLst/>
                <a:latin typeface="Consolas" panose="020B0609020204030204" pitchFamily="49" charset="0"/>
              </a:rPr>
              <a:t>Todo</a:t>
            </a:r>
            <a:r>
              <a:rPr lang="en-US" altLang="ja-JP" sz="900">
                <a:solidFill>
                  <a:schemeClr val="bg1">
                    <a:lumMod val="65000"/>
                  </a:schemeClr>
                </a:solidFill>
                <a:effectLst/>
                <a:latin typeface="Consolas" panose="020B0609020204030204" pitchFamily="49" charset="0"/>
              </a:rPr>
              <a:t> = {</a:t>
            </a:r>
          </a:p>
          <a:p>
            <a:r>
              <a:rPr lang="en-US" altLang="ja-JP" sz="900">
                <a:solidFill>
                  <a:schemeClr val="bg1">
                    <a:lumMod val="65000"/>
                  </a:schemeClr>
                </a:solidFill>
                <a:effectLst/>
                <a:latin typeface="Consolas" panose="020B0609020204030204" pitchFamily="49" charset="0"/>
              </a:rPr>
              <a:t>  </a:t>
            </a:r>
            <a:r>
              <a:rPr lang="ja-JP" altLang="en-US" sz="900">
                <a:solidFill>
                  <a:schemeClr val="bg1">
                    <a:lumMod val="65000"/>
                  </a:schemeClr>
                </a:solidFill>
                <a:effectLst/>
                <a:latin typeface="Consolas" panose="020B0609020204030204" pitchFamily="49" charset="0"/>
              </a:rPr>
              <a:t>・・・</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TodoBoard</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chemeClr val="bg1">
                    <a:lumMod val="65000"/>
                  </a:schemeClr>
                </a:solidFill>
                <a:effectLst/>
                <a:latin typeface="Consolas" panose="020B0609020204030204" pitchFamily="49" charset="0"/>
              </a:rPr>
              <a:t> = () =&gt; {</a:t>
            </a:r>
          </a:p>
          <a:p>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const</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todos</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useState</a:t>
            </a:r>
            <a:r>
              <a:rPr lang="en-US" altLang="ja-JP" sz="900">
                <a:solidFill>
                  <a:srgbClr val="1A1A1A"/>
                </a:solidFill>
                <a:effectLst/>
                <a:latin typeface="Consolas" panose="020B0609020204030204" pitchFamily="49" charset="0"/>
              </a:rPr>
              <a:t>&lt;</a:t>
            </a:r>
            <a:r>
              <a:rPr lang="en-US" altLang="ja-JP" sz="900" err="1">
                <a:solidFill>
                  <a:srgbClr val="A56416"/>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[]&gt;([</a:t>
            </a:r>
          </a:p>
          <a:p>
            <a:r>
              <a:rPr lang="en-US" altLang="ja-JP" sz="900">
                <a:solidFill>
                  <a:srgbClr val="1A1A1A"/>
                </a:solidFill>
                <a:effectLst/>
                <a:latin typeface="Consolas" panose="020B0609020204030204" pitchFamily="49" charset="0"/>
              </a:rPr>
              <a:t>    { </a:t>
            </a:r>
            <a:r>
              <a:rPr lang="en-US" altLang="ja-JP" sz="900">
                <a:solidFill>
                  <a:srgbClr val="C94824"/>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洗い物をする</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true</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 </a:t>
            </a:r>
            <a:r>
              <a:rPr lang="en-US" altLang="ja-JP" sz="900">
                <a:solidFill>
                  <a:srgbClr val="C94824"/>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洗濯物を干す</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false</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 </a:t>
            </a:r>
            <a:r>
              <a:rPr lang="en-US" altLang="ja-JP" sz="900">
                <a:solidFill>
                  <a:srgbClr val="C94824"/>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a:t>
            </a:r>
            <a:r>
              <a:rPr lang="ja-JP" altLang="en-US" sz="900">
                <a:solidFill>
                  <a:srgbClr val="428226"/>
                </a:solidFill>
                <a:effectLst/>
                <a:latin typeface="Consolas" panose="020B0609020204030204" pitchFamily="49" charset="0"/>
              </a:rPr>
              <a:t>買い物へ行く</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completed:</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false</a:t>
            </a:r>
            <a:r>
              <a:rPr lang="en-US" altLang="ja-JP" sz="900">
                <a:solidFill>
                  <a:srgbClr val="1A1A1A"/>
                </a:solidFill>
                <a:effectLst/>
                <a:latin typeface="Consolas" panose="020B0609020204030204" pitchFamily="49" charset="0"/>
              </a:rPr>
              <a:t> }</a:t>
            </a:r>
          </a:p>
          <a:p>
            <a:r>
              <a:rPr lang="ja-JP" altLang="en-US" sz="900">
                <a:solidFill>
                  <a:srgbClr val="1A1A1A"/>
                </a:solidFill>
                <a:latin typeface="Consolas" panose="020B0609020204030204" pitchFamily="49" charset="0"/>
              </a:rPr>
              <a:t>  </a:t>
            </a:r>
            <a:r>
              <a:rPr lang="en-US" altLang="ja-JP" sz="900">
                <a:solidFill>
                  <a:srgbClr val="1A1A1A"/>
                </a:solidFill>
                <a:effectLst/>
                <a:latin typeface="Consolas" panose="020B0609020204030204" pitchFamily="49" charset="0"/>
              </a:rPr>
              <a:t>]);</a:t>
            </a:r>
            <a:br>
              <a:rPr lang="en-US" altLang="ja-JP" sz="900">
                <a:solidFill>
                  <a:schemeClr val="bg1">
                    <a:lumMod val="65000"/>
                  </a:schemeClr>
                </a:solidFill>
                <a:effectLst/>
                <a:latin typeface="Consolas" panose="020B0609020204030204" pitchFamily="49" charset="0"/>
              </a:rPr>
            </a:br>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
        <p:nvSpPr>
          <p:cNvPr id="15" name="テキスト ボックス 14">
            <a:extLst>
              <a:ext uri="{FF2B5EF4-FFF2-40B4-BE49-F238E27FC236}">
                <a16:creationId xmlns:a16="http://schemas.microsoft.com/office/drawing/2014/main" id="{40B44A7E-5AC1-481C-9069-CA04C00EAD3D}"/>
              </a:ext>
            </a:extLst>
          </p:cNvPr>
          <p:cNvSpPr txBox="1"/>
          <p:nvPr/>
        </p:nvSpPr>
        <p:spPr>
          <a:xfrm>
            <a:off x="3545551" y="5659809"/>
            <a:ext cx="433216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副作用を実現する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9EC5D2B-73D2-4C89-B1BB-A577620DF9D7}"/>
              </a:ext>
            </a:extLst>
          </p:cNvPr>
          <p:cNvSpPr txBox="1"/>
          <p:nvPr/>
        </p:nvSpPr>
        <p:spPr>
          <a:xfrm>
            <a:off x="8104835" y="5440581"/>
            <a:ext cx="3754729"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矢印: 右 18">
            <a:extLst>
              <a:ext uri="{FF2B5EF4-FFF2-40B4-BE49-F238E27FC236}">
                <a16:creationId xmlns:a16="http://schemas.microsoft.com/office/drawing/2014/main" id="{BDA11A37-52F9-44DE-B192-471DC5001423}"/>
              </a:ext>
            </a:extLst>
          </p:cNvPr>
          <p:cNvSpPr/>
          <p:nvPr/>
        </p:nvSpPr>
        <p:spPr>
          <a:xfrm>
            <a:off x="7498384" y="32335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4806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の一覧表示（動作確認）</a:t>
            </a: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3"/>
          <a:stretch>
            <a:fillRect/>
          </a:stretch>
        </p:blipFill>
        <p:spPr>
          <a:xfrm>
            <a:off x="3309055" y="4304553"/>
            <a:ext cx="4650402" cy="1558651"/>
          </a:xfrm>
          <a:prstGeom prst="rect">
            <a:avLst/>
          </a:prstGeom>
          <a:ln>
            <a:noFill/>
          </a:ln>
          <a:effectLst>
            <a:outerShdw blurRad="292100" dist="139700" dir="2700000" algn="tl" rotWithShape="0">
              <a:srgbClr val="333333">
                <a:alpha val="65000"/>
              </a:srgbClr>
            </a:outerShdw>
          </a:effectLst>
        </p:spPr>
      </p:pic>
      <p:sp>
        <p:nvSpPr>
          <p:cNvPr id="14" name="矢印: 右 13">
            <a:extLst>
              <a:ext uri="{FF2B5EF4-FFF2-40B4-BE49-F238E27FC236}">
                <a16:creationId xmlns:a16="http://schemas.microsoft.com/office/drawing/2014/main" id="{E5B7B055-36B5-417A-83D7-3E28C1454941}"/>
              </a:ext>
            </a:extLst>
          </p:cNvPr>
          <p:cNvSpPr/>
          <p:nvPr/>
        </p:nvSpPr>
        <p:spPr>
          <a:xfrm rot="11388774">
            <a:off x="6824534" y="53540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D604594-371E-4C88-9040-1D139D4FF993}"/>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5" name="テキスト ボックス 4">
            <a:extLst>
              <a:ext uri="{FF2B5EF4-FFF2-40B4-BE49-F238E27FC236}">
                <a16:creationId xmlns:a16="http://schemas.microsoft.com/office/drawing/2014/main" id="{6FE031A2-9D0D-411B-9645-6D2D21DAC902}"/>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モックサーバを起動します。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frontend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err="1">
                <a:highlight>
                  <a:srgbClr val="FFFF00"/>
                </a:highlight>
                <a:latin typeface="Meiryo UI" panose="020B0604030504040204" pitchFamily="50" charset="-128"/>
                <a:ea typeface="Meiryo UI" panose="020B0604030504040204" pitchFamily="50" charset="-128"/>
              </a:rPr>
              <a:t>compose.api</a:t>
            </a:r>
            <a:r>
              <a:rPr kumimoji="1" lang="en-US" altLang="ja-JP" sz="2000">
                <a:highlight>
                  <a:srgbClr val="FFFF00"/>
                </a:highlight>
                <a:latin typeface="Meiryo UI" panose="020B0604030504040204" pitchFamily="50" charset="-128"/>
                <a:ea typeface="Meiryo UI" panose="020B0604030504040204" pitchFamily="50" charset="-128"/>
              </a:rPr>
              <a:t>-</a:t>
            </a:r>
            <a:r>
              <a:rPr kumimoji="1" lang="en-US" altLang="ja-JP" sz="2000" err="1">
                <a:highlight>
                  <a:srgbClr val="FFFF00"/>
                </a:highlight>
                <a:latin typeface="Meiryo UI" panose="020B0604030504040204" pitchFamily="50" charset="-128"/>
                <a:ea typeface="Meiryo UI" panose="020B0604030504040204" pitchFamily="50" charset="-128"/>
              </a:rPr>
              <a:t>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OpenAPI</a:t>
            </a:r>
            <a:r>
              <a:rPr kumimoji="1" lang="ja-JP" altLang="en-US" sz="2000">
                <a:latin typeface="Meiryo UI" panose="020B0604030504040204" pitchFamily="50" charset="-128"/>
                <a:ea typeface="Meiryo UI" panose="020B0604030504040204" pitchFamily="50" charset="-128"/>
              </a:rPr>
              <a:t>ドキュメントのレスポンスが</a:t>
            </a: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一覧に表示されます。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66531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を登録できるように実装します。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の登録」を見ながら作業します。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ToDo</a:t>
            </a:r>
            <a:r>
              <a:rPr kumimoji="1" lang="ja-JP" altLang="en-US" sz="2000">
                <a:highlight>
                  <a:srgbClr val="FFFF00"/>
                </a:highlight>
                <a:latin typeface="Meiryo UI" panose="020B0604030504040204" pitchFamily="50" charset="-128"/>
                <a:ea typeface="Meiryo UI" panose="020B0604030504040204" pitchFamily="50" charset="-128"/>
              </a:rPr>
              <a:t>の登録に必要な</a:t>
            </a:r>
            <a:r>
              <a:rPr kumimoji="1" lang="en-US" altLang="ja-JP" sz="2000">
                <a:highlight>
                  <a:srgbClr val="FFFF00"/>
                </a:highlight>
                <a:latin typeface="Meiryo UI" panose="020B0604030504040204" pitchFamily="50" charset="-128"/>
                <a:ea typeface="Meiryo UI" panose="020B0604030504040204" pitchFamily="50" charset="-128"/>
              </a:rPr>
              <a:t>state(</a:t>
            </a:r>
            <a:r>
              <a:rPr kumimoji="1" lang="ja-JP" altLang="en-US" sz="2000">
                <a:highlight>
                  <a:srgbClr val="FFFF00"/>
                </a:highlight>
                <a:latin typeface="Meiryo UI" panose="020B0604030504040204" pitchFamily="50" charset="-128"/>
                <a:ea typeface="Meiryo UI" panose="020B0604030504040204" pitchFamily="50" charset="-128"/>
              </a:rPr>
              <a:t>状態</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は？</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入力中の状態を保持する</a:t>
            </a:r>
            <a:r>
              <a:rPr kumimoji="1" lang="en-US" altLang="ja-JP" sz="2000">
                <a:latin typeface="Meiryo UI" panose="020B0604030504040204" pitchFamily="50" charset="-128"/>
                <a:ea typeface="Meiryo UI" panose="020B0604030504040204" pitchFamily="50" charset="-128"/>
              </a:rPr>
              <a:t>state</a:t>
            </a:r>
            <a:r>
              <a:rPr kumimoji="1" lang="ja-JP" altLang="en-US" sz="2000">
                <a:latin typeface="Meiryo UI" panose="020B0604030504040204" pitchFamily="50" charset="-128"/>
                <a:ea typeface="Meiryo UI" panose="020B0604030504040204" pitchFamily="50" charset="-128"/>
              </a:rPr>
              <a:t>が必要になります。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の入力内容を</a:t>
            </a:r>
            <a:r>
              <a:rPr kumimoji="1" lang="en-US" altLang="ja-JP" sz="2000">
                <a:latin typeface="Meiryo UI" panose="020B0604030504040204" pitchFamily="50" charset="-128"/>
                <a:ea typeface="Meiryo UI" panose="020B0604030504040204" pitchFamily="50" charset="-128"/>
              </a:rPr>
              <a:t>state</a:t>
            </a:r>
            <a:r>
              <a:rPr kumimoji="1" lang="ja-JP" altLang="en-US" sz="2000">
                <a:latin typeface="Meiryo UI" panose="020B0604030504040204" pitchFamily="50" charset="-128"/>
                <a:ea typeface="Meiryo UI" panose="020B0604030504040204" pitchFamily="50" charset="-128"/>
              </a:rPr>
              <a:t>とします。</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この</a:t>
            </a:r>
            <a:r>
              <a:rPr kumimoji="1" lang="en-US" altLang="ja-JP" sz="2000">
                <a:highlight>
                  <a:srgbClr val="FFFF00"/>
                </a:highlight>
                <a:latin typeface="Meiryo UI" panose="020B0604030504040204" pitchFamily="50" charset="-128"/>
                <a:ea typeface="Meiryo UI" panose="020B0604030504040204" pitchFamily="50" charset="-128"/>
              </a:rPr>
              <a:t>state</a:t>
            </a:r>
            <a:r>
              <a:rPr kumimoji="1" lang="ja-JP" altLang="en-US" sz="200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TodoForm</a:t>
            </a:r>
            <a:r>
              <a:rPr kumimoji="1" lang="ja-JP" altLang="en-US" sz="2000">
                <a:latin typeface="Meiryo UI" panose="020B0604030504040204" pitchFamily="50" charset="-128"/>
                <a:ea typeface="Meiryo UI" panose="020B0604030504040204" pitchFamily="50" charset="-128"/>
              </a:rPr>
              <a:t>でしか使わないため</a:t>
            </a:r>
            <a:r>
              <a:rPr kumimoji="1" lang="en-US" altLang="ja-JP" sz="2000" err="1">
                <a:latin typeface="Meiryo UI" panose="020B0604030504040204" pitchFamily="50" charset="-128"/>
                <a:ea typeface="Meiryo UI" panose="020B0604030504040204" pitchFamily="50" charset="-128"/>
              </a:rPr>
              <a:t>TodoForm</a:t>
            </a:r>
            <a:r>
              <a:rPr kumimoji="1" lang="ja-JP" altLang="en-US" sz="2000">
                <a:latin typeface="Meiryo UI" panose="020B0604030504040204" pitchFamily="50" charset="-128"/>
                <a:ea typeface="Meiryo UI" panose="020B0604030504040204" pitchFamily="50" charset="-128"/>
              </a:rPr>
              <a:t>に配置します。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2" name="スライド番号プレースホルダー 1">
            <a:extLst>
              <a:ext uri="{FF2B5EF4-FFF2-40B4-BE49-F238E27FC236}">
                <a16:creationId xmlns:a16="http://schemas.microsoft.com/office/drawing/2014/main" id="{2DBD47DE-AD2B-425B-AF76-826FBD96AF2A}"/>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Tree>
    <p:extLst>
      <p:ext uri="{BB962C8B-B14F-4D97-AF65-F5344CB8AC3E}">
        <p14:creationId xmlns:p14="http://schemas.microsoft.com/office/powerpoint/2010/main" val="1541584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の登録（</a:t>
            </a:r>
            <a:r>
              <a:rPr kumimoji="1" lang="en-US" altLang="ja-JP" sz="2800" b="1">
                <a:latin typeface="Meiryo UI" panose="020B0604030504040204" pitchFamily="50" charset="-128"/>
                <a:ea typeface="Meiryo UI" panose="020B0604030504040204" pitchFamily="50" charset="-128"/>
              </a:rPr>
              <a:t>state</a:t>
            </a:r>
            <a:r>
              <a:rPr kumimoji="1" lang="ja-JP" altLang="en-US" sz="2800" b="1">
                <a:latin typeface="Meiryo UI" panose="020B0604030504040204" pitchFamily="50" charset="-128"/>
                <a:ea typeface="Meiryo UI" panose="020B0604030504040204" pitchFamily="50" charset="-128"/>
              </a:rPr>
              <a:t>の追加）</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TodoForm.tsx</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4" y="1884512"/>
            <a:ext cx="5972786" cy="3785652"/>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useInput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'../hooks/</a:t>
            </a:r>
            <a:r>
              <a:rPr lang="en-US" altLang="ja-JP" sz="900" b="0" err="1">
                <a:solidFill>
                  <a:srgbClr val="428226"/>
                </a:solidFill>
                <a:effectLst/>
                <a:latin typeface="Consolas" panose="020B0609020204030204" pitchFamily="49" charset="0"/>
              </a:rPr>
              <a:t>useInput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import './TodoForm.css';</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chemeClr val="bg1">
                    <a:lumMod val="65000"/>
                  </a:schemeClr>
                </a:solidFill>
                <a:effectLst/>
                <a:latin typeface="Consolas" panose="020B0609020204030204" pitchFamily="49" charset="0"/>
              </a:rPr>
              <a:t> = () =&gt; {</a:t>
            </a:r>
          </a:p>
          <a:p>
            <a:br>
              <a:rPr lang="en-US" altLang="ja-JP" sz="900">
                <a:solidFill>
                  <a:srgbClr val="1A1A1A"/>
                </a:solidFill>
                <a:effectLst/>
                <a:latin typeface="Consolas" panose="020B0609020204030204" pitchFamily="49" charset="0"/>
              </a:rPr>
            </a:b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const</a:t>
            </a:r>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textAttributes</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setText</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useInput</a:t>
            </a:r>
            <a:r>
              <a:rPr lang="en-US" altLang="ja-JP" sz="900">
                <a:solidFill>
                  <a:srgbClr val="1A1A1A"/>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a:t>
            </a:r>
          </a:p>
          <a:p>
            <a:endParaRPr lang="en-US" altLang="ja-JP" sz="900">
              <a:solidFill>
                <a:srgbClr val="1A1A1A"/>
              </a:solidFill>
              <a:effectLst/>
              <a:latin typeface="Consolas" panose="020B0609020204030204" pitchFamily="49" charset="0"/>
            </a:endParaRPr>
          </a:p>
          <a:p>
            <a:r>
              <a:rPr lang="ja-JP" altLang="en-US" sz="900" b="0">
                <a:solidFill>
                  <a:srgbClr val="B052A1"/>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add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React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FormEventHandler</a:t>
            </a:r>
            <a:r>
              <a:rPr lang="en-US" altLang="ja-JP" sz="900" b="0">
                <a:solidFill>
                  <a:srgbClr val="1A1A1A"/>
                </a:solidFill>
                <a:effectLst/>
                <a:latin typeface="Consolas" panose="020B0609020204030204" pitchFamily="49" charset="0"/>
              </a:rPr>
              <a:t>&lt;</a:t>
            </a:r>
            <a:r>
              <a:rPr lang="en-US" altLang="ja-JP" sz="900" b="0" err="1">
                <a:solidFill>
                  <a:srgbClr val="A56416"/>
                </a:solidFill>
                <a:effectLst/>
                <a:latin typeface="Consolas" panose="020B0609020204030204" pitchFamily="49" charset="0"/>
              </a:rPr>
              <a:t>HTMLFormElement</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event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endParaRPr lang="en-US" altLang="ja-JP" sz="900">
              <a:solidFill>
                <a:srgbClr val="1A1A1A"/>
              </a:solidFill>
              <a:effectLst/>
              <a:latin typeface="Consolas" panose="020B0609020204030204" pitchFamily="49" charset="0"/>
            </a:endParaRPr>
          </a:p>
          <a:p>
            <a:r>
              <a:rPr lang="en-US" altLang="ja-JP" sz="900">
                <a:solidFill>
                  <a:srgbClr val="1A1A1A"/>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event</a:t>
            </a:r>
            <a:r>
              <a:rPr lang="en-US" altLang="ja-JP" sz="900" err="1">
                <a:solidFill>
                  <a:srgbClr val="1A1A1A"/>
                </a:solidFill>
                <a:effectLst/>
                <a:latin typeface="Consolas" panose="020B0609020204030204" pitchFamily="49" charset="0"/>
              </a:rPr>
              <a:t>.</a:t>
            </a:r>
            <a:r>
              <a:rPr lang="en-US" altLang="ja-JP" sz="900" err="1">
                <a:solidFill>
                  <a:srgbClr val="C94824"/>
                </a:solidFill>
                <a:effectLst/>
                <a:latin typeface="Consolas" panose="020B0609020204030204" pitchFamily="49" charset="0"/>
              </a:rPr>
              <a:t>preventDefault</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r>
              <a:rPr lang="en-US" altLang="ja-JP" sz="900">
                <a:solidFill>
                  <a:srgbClr val="C7C4C2"/>
                </a:solidFill>
                <a:effectLst/>
                <a:latin typeface="Consolas" panose="020B0609020204030204" pitchFamily="49" charset="0"/>
              </a:rPr>
              <a:t>// </a:t>
            </a:r>
            <a:r>
              <a:rPr lang="ja-JP" altLang="en-US" sz="900">
                <a:solidFill>
                  <a:srgbClr val="C7C4C2"/>
                </a:solidFill>
                <a:effectLst/>
                <a:latin typeface="Consolas" panose="020B0609020204030204" pitchFamily="49" charset="0"/>
              </a:rPr>
              <a:t>ここに登録した際の処理を書く予定</a:t>
            </a:r>
            <a:endParaRPr lang="ja-JP" altLang="en-US" sz="900">
              <a:solidFill>
                <a:srgbClr val="1A1A1A"/>
              </a:solidFill>
              <a:effectLst/>
              <a:latin typeface="Consolas" panose="020B0609020204030204" pitchFamily="49" charset="0"/>
            </a:endParaRPr>
          </a:p>
          <a:p>
            <a:r>
              <a:rPr lang="ja-JP" altLang="en-US" sz="900">
                <a:solidFill>
                  <a:srgbClr val="1A1A1A"/>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window</a:t>
            </a:r>
            <a:r>
              <a:rPr lang="en-US" altLang="ja-JP" sz="900" err="1">
                <a:solidFill>
                  <a:srgbClr val="1A1A1A"/>
                </a:solidFill>
                <a:effectLst/>
                <a:latin typeface="Consolas" panose="020B0609020204030204" pitchFamily="49" charset="0"/>
              </a:rPr>
              <a:t>.</a:t>
            </a:r>
            <a:r>
              <a:rPr lang="en-US" altLang="ja-JP" sz="900" err="1">
                <a:solidFill>
                  <a:srgbClr val="C94824"/>
                </a:solidFill>
                <a:effectLst/>
                <a:latin typeface="Consolas" panose="020B0609020204030204" pitchFamily="49" charset="0"/>
              </a:rPr>
              <a:t>alert</a:t>
            </a:r>
            <a:r>
              <a:rPr lang="en-US" altLang="ja-JP" sz="900">
                <a:solidFill>
                  <a:srgbClr val="1A1A1A"/>
                </a:solidFill>
                <a:effectLst/>
                <a:latin typeface="Consolas" panose="020B0609020204030204" pitchFamily="49" charset="0"/>
              </a:rPr>
              <a:t>(</a:t>
            </a:r>
            <a:r>
              <a:rPr lang="en-US" altLang="ja-JP" sz="900">
                <a:solidFill>
                  <a:srgbClr val="3778B7"/>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p>
          <a:p>
            <a:br>
              <a:rPr lang="en-US" altLang="ja-JP" sz="900">
                <a:solidFill>
                  <a:srgbClr val="1A1A1A"/>
                </a:solidFill>
                <a:effectLst/>
                <a:latin typeface="Consolas" panose="020B0609020204030204" pitchFamily="49" charset="0"/>
              </a:rPr>
            </a:br>
            <a:r>
              <a:rPr lang="en-US" altLang="ja-JP" sz="900">
                <a:solidFill>
                  <a:srgbClr val="1A1A1A"/>
                </a:solidFill>
                <a:effectLst/>
                <a:latin typeface="Consolas" panose="020B0609020204030204" pitchFamily="49" charset="0"/>
              </a:rPr>
              <a:t> </a:t>
            </a:r>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&lt;div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TodoForm_content</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&lt;form </a:t>
            </a:r>
            <a:r>
              <a:rPr lang="en-US" altLang="ja-JP" sz="900" err="1">
                <a:solidFill>
                  <a:srgbClr val="B052A1"/>
                </a:solidFill>
                <a:effectLst/>
                <a:latin typeface="Consolas" panose="020B0609020204030204" pitchFamily="49" charset="0"/>
              </a:rPr>
              <a:t>onSubmit</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add</a:t>
            </a:r>
            <a:r>
              <a:rPr lang="en-US" altLang="ja-JP" sz="900">
                <a:solidFill>
                  <a:srgbClr val="428226"/>
                </a:solidFill>
                <a:effectLst/>
                <a:latin typeface="Consolas" panose="020B0609020204030204" pitchFamily="49" charset="0"/>
              </a:rPr>
              <a:t>}</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TodoForm_form</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&lt;div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TodoForm_input</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&lt;input type="text" </a:t>
            </a:r>
            <a:r>
              <a:rPr lang="en-US" altLang="ja-JP" sz="900">
                <a:solidFill>
                  <a:srgbClr val="428226"/>
                </a:solidFill>
                <a:effectLst/>
                <a:latin typeface="Consolas" panose="020B0609020204030204" pitchFamily="49" charset="0"/>
              </a:rPr>
              <a:t>{</a:t>
            </a:r>
            <a:r>
              <a:rPr lang="en-US" altLang="ja-JP" sz="900">
                <a:solidFill>
                  <a:srgbClr val="A56416"/>
                </a:solidFill>
                <a:effectLst/>
                <a:latin typeface="Consolas" panose="020B0609020204030204" pitchFamily="49" charset="0"/>
              </a:rPr>
              <a:t>...</a:t>
            </a:r>
            <a:r>
              <a:rPr lang="en-US" altLang="ja-JP" sz="900" err="1">
                <a:solidFill>
                  <a:srgbClr val="3778B7"/>
                </a:solidFill>
                <a:effectLst/>
                <a:latin typeface="Consolas" panose="020B0609020204030204" pitchFamily="49" charset="0"/>
              </a:rPr>
              <a:t>textAttributes</a:t>
            </a:r>
            <a:r>
              <a:rPr lang="en-US" altLang="ja-JP" sz="900">
                <a:solidFill>
                  <a:srgbClr val="428226"/>
                </a:solidFill>
                <a:effectLst/>
                <a:latin typeface="Consolas" panose="020B0609020204030204" pitchFamily="49" charset="0"/>
              </a:rPr>
              <a:t>}</a:t>
            </a:r>
            <a:r>
              <a:rPr lang="en-US" altLang="ja-JP" sz="900">
                <a:solidFill>
                  <a:schemeClr val="bg1">
                    <a:lumMod val="65000"/>
                  </a:schemeClr>
                </a:solidFill>
                <a:effectLst/>
                <a:latin typeface="Consolas" panose="020B0609020204030204" pitchFamily="49" charset="0"/>
              </a:rPr>
              <a:t> placeholder="</a:t>
            </a:r>
            <a:r>
              <a:rPr lang="ja-JP" altLang="en-US" sz="900">
                <a:solidFill>
                  <a:schemeClr val="bg1">
                    <a:lumMod val="65000"/>
                  </a:schemeClr>
                </a:solidFill>
                <a:effectLst/>
                <a:latin typeface="Consolas" panose="020B0609020204030204" pitchFamily="49" charset="0"/>
              </a:rPr>
              <a:t>タスクを入力してください</a:t>
            </a:r>
            <a:r>
              <a:rPr lang="en-US" altLang="ja-JP" sz="900">
                <a:solidFill>
                  <a:schemeClr val="bg1">
                    <a:lumMod val="65000"/>
                  </a:schemeClr>
                </a:solidFill>
                <a:effectLst/>
                <a:latin typeface="Consolas" panose="020B0609020204030204" pitchFamily="49" charset="0"/>
              </a:rPr>
              <a:t>" /&gt;</a:t>
            </a:r>
            <a:endParaRPr lang="ja-JP" altLang="en-US" sz="900">
              <a:solidFill>
                <a:schemeClr val="bg1">
                  <a:lumMod val="65000"/>
                </a:schemeClr>
              </a:solidFill>
              <a:effectLst/>
              <a:latin typeface="Consolas" panose="020B0609020204030204" pitchFamily="49" charset="0"/>
            </a:endParaRPr>
          </a:p>
          <a:p>
            <a:r>
              <a:rPr lang="ja-JP" altLang="en-US" sz="900">
                <a:solidFill>
                  <a:schemeClr val="bg1">
                    <a:lumMod val="65000"/>
                  </a:schemeClr>
                </a:solidFill>
                <a:effectLst/>
                <a:latin typeface="Consolas" panose="020B0609020204030204" pitchFamily="49" charset="0"/>
              </a:rPr>
              <a:t>        </a:t>
            </a:r>
            <a:r>
              <a:rPr lang="en-US" altLang="ja-JP" sz="900">
                <a:solidFill>
                  <a:schemeClr val="bg1">
                    <a:lumMod val="65000"/>
                  </a:schemeClr>
                </a:solidFill>
                <a:effectLst/>
                <a:latin typeface="Consolas" panose="020B0609020204030204" pitchFamily="49" charset="0"/>
              </a:rPr>
              <a:t>&lt;/div&gt;</a:t>
            </a:r>
          </a:p>
          <a:p>
            <a:r>
              <a:rPr lang="en-US" altLang="ja-JP" sz="900">
                <a:solidFill>
                  <a:schemeClr val="bg1">
                    <a:lumMod val="65000"/>
                  </a:schemeClr>
                </a:solidFill>
                <a:effectLst/>
                <a:latin typeface="Consolas" panose="020B0609020204030204" pitchFamily="49" charset="0"/>
              </a:rPr>
              <a:t>        &lt;div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TodoForm_button</a:t>
            </a:r>
            <a:r>
              <a:rPr lang="en-US" altLang="ja-JP" sz="900">
                <a:solidFill>
                  <a:schemeClr val="bg1">
                    <a:lumMod val="65000"/>
                  </a:schemeClr>
                </a:solidFill>
                <a:effectLst/>
                <a:latin typeface="Consolas" panose="020B0609020204030204" pitchFamily="49" charset="0"/>
              </a:rPr>
              <a:t>"&gt;</a:t>
            </a:r>
          </a:p>
          <a:p>
            <a:r>
              <a:rPr lang="en-US" altLang="ja-JP" sz="900">
                <a:solidFill>
                  <a:schemeClr val="bg1">
                    <a:lumMod val="65000"/>
                  </a:schemeClr>
                </a:solidFill>
                <a:effectLst/>
                <a:latin typeface="Consolas" panose="020B0609020204030204" pitchFamily="49" charset="0"/>
              </a:rPr>
              <a:t>          &lt;button&gt;</a:t>
            </a:r>
            <a:r>
              <a:rPr lang="ja-JP" altLang="en-US" sz="900">
                <a:solidFill>
                  <a:schemeClr val="bg1">
                    <a:lumMod val="65000"/>
                  </a:schemeClr>
                </a:solidFill>
                <a:effectLst/>
                <a:latin typeface="Consolas" panose="020B0609020204030204" pitchFamily="49" charset="0"/>
              </a:rPr>
              <a:t>追加</a:t>
            </a:r>
            <a:r>
              <a:rPr lang="en-US" altLang="ja-JP" sz="900">
                <a:solidFill>
                  <a:schemeClr val="bg1">
                    <a:lumMod val="65000"/>
                  </a:schemeClr>
                </a:solidFill>
                <a:effectLst/>
                <a:latin typeface="Consolas" panose="020B0609020204030204" pitchFamily="49" charset="0"/>
              </a:rPr>
              <a:t>&lt;/button&gt;</a:t>
            </a:r>
          </a:p>
          <a:p>
            <a:r>
              <a:rPr lang="en-US" altLang="ja-JP" sz="900">
                <a:solidFill>
                  <a:schemeClr val="bg1">
                    <a:lumMod val="65000"/>
                  </a:schemeClr>
                </a:solidFill>
                <a:effectLst/>
                <a:latin typeface="Consolas" panose="020B0609020204030204" pitchFamily="49" charset="0"/>
              </a:rPr>
              <a:t>        &lt;/div&gt;</a:t>
            </a:r>
          </a:p>
          <a:p>
            <a:r>
              <a:rPr lang="en-US" altLang="ja-JP" sz="900">
                <a:solidFill>
                  <a:schemeClr val="bg1">
                    <a:lumMod val="65000"/>
                  </a:schemeClr>
                </a:solidFill>
                <a:effectLst/>
                <a:latin typeface="Consolas" panose="020B0609020204030204" pitchFamily="49" charset="0"/>
              </a:rPr>
              <a:t>      &lt;/form&gt;</a:t>
            </a:r>
          </a:p>
          <a:p>
            <a:r>
              <a:rPr lang="en-US" altLang="ja-JP" sz="900">
                <a:solidFill>
                  <a:schemeClr val="bg1">
                    <a:lumMod val="65000"/>
                  </a:schemeClr>
                </a:solidFill>
                <a:effectLst/>
                <a:latin typeface="Consolas" panose="020B0609020204030204" pitchFamily="49" charset="0"/>
              </a:rPr>
              <a:t>    &lt;/div&gt;</a:t>
            </a: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8BB4CF93-183E-474C-8B1E-4FDDEEF62A87}"/>
              </a:ext>
            </a:extLst>
          </p:cNvPr>
          <p:cNvSpPr txBox="1"/>
          <p:nvPr/>
        </p:nvSpPr>
        <p:spPr>
          <a:xfrm>
            <a:off x="6805558" y="2272303"/>
            <a:ext cx="4849134"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独自に作成した</a:t>
            </a:r>
            <a:r>
              <a:rPr kumimoji="1" lang="en-US" altLang="ja-JP" sz="1600">
                <a:solidFill>
                  <a:schemeClr val="bg1"/>
                </a:solidFill>
                <a:latin typeface="Meiryo UI" panose="020B0604030504040204" pitchFamily="50" charset="-128"/>
                <a:ea typeface="Meiryo UI" panose="020B0604030504040204" pitchFamily="50" charset="-128"/>
              </a:rPr>
              <a:t>input</a:t>
            </a:r>
            <a:r>
              <a:rPr kumimoji="1" lang="ja-JP" altLang="en-US" sz="1600">
                <a:solidFill>
                  <a:schemeClr val="bg1"/>
                </a:solidFill>
                <a:latin typeface="Meiryo UI" panose="020B0604030504040204" pitchFamily="50" charset="-128"/>
                <a:ea typeface="Meiryo UI" panose="020B0604030504040204" pitchFamily="50" charset="-128"/>
              </a:rPr>
              <a:t>フックを使って</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window.alert</a:t>
            </a:r>
            <a:r>
              <a:rPr kumimoji="1" lang="ja-JP" altLang="en-US" sz="1600">
                <a:solidFill>
                  <a:schemeClr val="bg1"/>
                </a:solidFill>
                <a:latin typeface="Meiryo UI" panose="020B0604030504040204" pitchFamily="50" charset="-128"/>
                <a:ea typeface="Meiryo UI" panose="020B0604030504040204" pitchFamily="50" charset="-128"/>
              </a:rPr>
              <a:t>を入れて</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C07CA790-4526-448C-8852-31CA934FFC51}"/>
              </a:ext>
            </a:extLst>
          </p:cNvPr>
          <p:cNvPicPr>
            <a:picLocks noChangeAspect="1"/>
          </p:cNvPicPr>
          <p:nvPr/>
        </p:nvPicPr>
        <p:blipFill>
          <a:blip r:embed="rId3"/>
          <a:stretch>
            <a:fillRect/>
          </a:stretch>
        </p:blipFill>
        <p:spPr>
          <a:xfrm>
            <a:off x="7278325" y="3497163"/>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25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13B7B04-9E99-48E6-9CBD-53B66AB08310}"/>
              </a:ext>
            </a:extLst>
          </p:cNvPr>
          <p:cNvSpPr txBox="1"/>
          <p:nvPr/>
        </p:nvSpPr>
        <p:spPr>
          <a:xfrm>
            <a:off x="6260122" y="1884512"/>
            <a:ext cx="3428627" cy="2954655"/>
          </a:xfrm>
          <a:prstGeom prst="rect">
            <a:avLst/>
          </a:prstGeom>
          <a:solidFill>
            <a:schemeClr val="accent3">
              <a:lumMod val="20000"/>
              <a:lumOff val="80000"/>
            </a:schemeClr>
          </a:solidFill>
        </p:spPr>
        <p:txBody>
          <a:bodyPr wrap="square" bIns="0" rtlCol="0">
            <a:spAutoFit/>
          </a:bodyPr>
          <a:lstStyle/>
          <a:p>
            <a:r>
              <a:rPr lang="ja-JP" altLang="en-US" sz="900">
                <a:solidFill>
                  <a:srgbClr val="B052A1"/>
                </a:solidFill>
                <a:effectLst/>
                <a:latin typeface="Consolas" panose="020B0609020204030204" pitchFamily="49" charset="0"/>
              </a:rPr>
              <a:t>・・・</a:t>
            </a:r>
            <a:br>
              <a:rPr lang="en-US" altLang="ja-JP" sz="900">
                <a:solidFill>
                  <a:srgbClr val="1A1A1A"/>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TodoBoard</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chemeClr val="bg1">
                    <a:lumMod val="65000"/>
                  </a:schemeClr>
                </a:solidFill>
                <a:effectLst/>
                <a:latin typeface="Consolas" panose="020B0609020204030204" pitchFamily="49" charset="0"/>
              </a:rPr>
              <a:t> = () =&gt; {</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const [</a:t>
            </a:r>
            <a:r>
              <a:rPr lang="en-US" altLang="ja-JP" sz="900" err="1">
                <a:solidFill>
                  <a:schemeClr val="bg1">
                    <a:lumMod val="65000"/>
                  </a:schemeClr>
                </a:solidFill>
                <a:effectLst/>
                <a:latin typeface="Consolas" panose="020B0609020204030204" pitchFamily="49" charset="0"/>
              </a:rPr>
              <a:t>todos</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setTodos</a:t>
            </a:r>
            <a:r>
              <a:rPr lang="en-US" altLang="ja-JP" sz="900">
                <a:solidFill>
                  <a:schemeClr val="bg1">
                    <a:lumMod val="65000"/>
                  </a:schemeClr>
                </a:solidFill>
                <a:effectLst/>
                <a:latin typeface="Consolas" panose="020B0609020204030204" pitchFamily="49" charset="0"/>
              </a:rPr>
              <a:t>] = </a:t>
            </a:r>
            <a:r>
              <a:rPr lang="en-US" altLang="ja-JP" sz="900" err="1">
                <a:solidFill>
                  <a:schemeClr val="bg1">
                    <a:lumMod val="65000"/>
                  </a:schemeClr>
                </a:solidFill>
                <a:effectLst/>
                <a:latin typeface="Consolas" panose="020B0609020204030204" pitchFamily="49" charset="0"/>
              </a:rPr>
              <a:t>useState</a:t>
            </a:r>
            <a:r>
              <a:rPr lang="en-US" altLang="ja-JP" sz="900">
                <a:solidFill>
                  <a:schemeClr val="bg1">
                    <a:lumMod val="65000"/>
                  </a:schemeClr>
                </a:solidFill>
                <a:effectLst/>
                <a:latin typeface="Consolas" panose="020B0609020204030204" pitchFamily="49" charset="0"/>
              </a:rPr>
              <a:t>&lt;</a:t>
            </a:r>
            <a:r>
              <a:rPr lang="en-US" altLang="ja-JP" sz="900" err="1">
                <a:solidFill>
                  <a:schemeClr val="bg1">
                    <a:lumMod val="65000"/>
                  </a:schemeClr>
                </a:solidFill>
                <a:effectLst/>
                <a:latin typeface="Consolas" panose="020B0609020204030204" pitchFamily="49" charset="0"/>
              </a:rPr>
              <a:t>Todo</a:t>
            </a:r>
            <a:r>
              <a:rPr lang="en-US" altLang="ja-JP" sz="900">
                <a:solidFill>
                  <a:schemeClr val="bg1">
                    <a:lumMod val="65000"/>
                  </a:schemeClr>
                </a:solidFill>
                <a:effectLst/>
                <a:latin typeface="Consolas" panose="020B0609020204030204" pitchFamily="49" charset="0"/>
              </a:rPr>
              <a:t>[]&gt;([]);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useEffect</a:t>
            </a:r>
            <a:r>
              <a:rPr lang="en-US" altLang="ja-JP" sz="900">
                <a:solidFill>
                  <a:schemeClr val="bg1">
                    <a:lumMod val="65000"/>
                  </a:schemeClr>
                </a:solidFill>
                <a:effectLst/>
                <a:latin typeface="Consolas" panose="020B0609020204030204" pitchFamily="49" charset="0"/>
              </a:rPr>
              <a:t>(() =&gt; {</a:t>
            </a:r>
          </a:p>
          <a:p>
            <a:r>
              <a:rPr lang="en-US" altLang="ja-JP" sz="900">
                <a:solidFill>
                  <a:schemeClr val="bg1">
                    <a:lumMod val="65000"/>
                  </a:schemeClr>
                </a:solidFill>
                <a:effectLst/>
                <a:latin typeface="Consolas" panose="020B0609020204030204" pitchFamily="49" charset="0"/>
              </a:rPr>
              <a:t>    </a:t>
            </a:r>
            <a:r>
              <a:rPr lang="ja-JP" altLang="en-US" sz="900">
                <a:solidFill>
                  <a:schemeClr val="bg1">
                    <a:lumMod val="65000"/>
                  </a:schemeClr>
                </a:solidFill>
                <a:effectLst/>
                <a:latin typeface="Consolas" panose="020B0609020204030204" pitchFamily="49" charset="0"/>
              </a:rPr>
              <a:t>・・・</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 []);</a:t>
            </a:r>
          </a:p>
          <a:p>
            <a:br>
              <a:rPr lang="en-US" altLang="ja-JP" sz="900">
                <a:solidFill>
                  <a:srgbClr val="1A1A1A"/>
                </a:solidFill>
                <a:effectLst/>
                <a:latin typeface="Consolas" panose="020B0609020204030204" pitchFamily="49" charset="0"/>
              </a:rPr>
            </a:br>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const</a:t>
            </a:r>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addTodo</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returnedTodo</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=&gt;</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setTodos</a:t>
            </a:r>
            <a:r>
              <a:rPr lang="en-US" altLang="ja-JP" sz="900">
                <a:solidFill>
                  <a:srgbClr val="1A1A1A"/>
                </a:solidFill>
                <a:effectLst/>
                <a:latin typeface="Consolas" panose="020B0609020204030204" pitchFamily="49" charset="0"/>
              </a:rPr>
              <a:t>(</a:t>
            </a:r>
            <a:r>
              <a:rPr lang="en-US" altLang="ja-JP" sz="900" err="1">
                <a:solidFill>
                  <a:srgbClr val="A56416"/>
                </a:solidFill>
                <a:effectLst/>
                <a:latin typeface="Consolas" panose="020B0609020204030204" pitchFamily="49" charset="0"/>
              </a:rPr>
              <a:t>todos</a:t>
            </a:r>
            <a:r>
              <a:rPr lang="en-US" altLang="ja-JP" sz="900" err="1">
                <a:solidFill>
                  <a:srgbClr val="1A1A1A"/>
                </a:solidFill>
                <a:effectLst/>
                <a:latin typeface="Consolas" panose="020B0609020204030204" pitchFamily="49" charset="0"/>
              </a:rPr>
              <a:t>.</a:t>
            </a:r>
            <a:r>
              <a:rPr lang="en-US" altLang="ja-JP" sz="900" err="1">
                <a:solidFill>
                  <a:srgbClr val="C94824"/>
                </a:solidFill>
                <a:effectLst/>
                <a:latin typeface="Consolas" panose="020B0609020204030204" pitchFamily="49" charset="0"/>
              </a:rPr>
              <a:t>concat</a:t>
            </a:r>
            <a:r>
              <a:rPr lang="en-US" altLang="ja-JP" sz="900">
                <a:solidFill>
                  <a:srgbClr val="1A1A1A"/>
                </a:solidFill>
                <a:effectLst/>
                <a:latin typeface="Consolas" panose="020B0609020204030204" pitchFamily="49" charset="0"/>
              </a:rPr>
              <a:t>(</a:t>
            </a:r>
            <a:r>
              <a:rPr lang="en-US" altLang="ja-JP" sz="900" err="1">
                <a:solidFill>
                  <a:srgbClr val="3778B7"/>
                </a:solidFill>
                <a:effectLst/>
                <a:latin typeface="Consolas" panose="020B0609020204030204" pitchFamily="49" charset="0"/>
              </a:rPr>
              <a:t>returnedTodo</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return (</a:t>
            </a:r>
          </a:p>
          <a:p>
            <a:r>
              <a:rPr lang="en-US" altLang="ja-JP" sz="900">
                <a:solidFill>
                  <a:schemeClr val="bg1">
                    <a:lumMod val="65000"/>
                  </a:schemeClr>
                </a:solidFill>
                <a:effectLst/>
                <a:latin typeface="Consolas" panose="020B0609020204030204" pitchFamily="49" charset="0"/>
              </a:rPr>
              <a:t>    &lt;div </a:t>
            </a:r>
            <a:r>
              <a:rPr lang="en-US" altLang="ja-JP" sz="900" err="1">
                <a:solidFill>
                  <a:schemeClr val="bg1">
                    <a:lumMod val="65000"/>
                  </a:schemeClr>
                </a:solidFill>
                <a:effectLst/>
                <a:latin typeface="Consolas" panose="020B0609020204030204" pitchFamily="49" charset="0"/>
              </a:rPr>
              <a:t>className</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TodoBoard_content</a:t>
            </a:r>
            <a:r>
              <a:rPr lang="en-US" altLang="ja-JP" sz="900">
                <a:solidFill>
                  <a:schemeClr val="bg1">
                    <a:lumMod val="65000"/>
                  </a:schemeClr>
                </a:solidFill>
                <a:effectLst/>
                <a:latin typeface="Consolas" panose="020B0609020204030204" pitchFamily="49" charset="0"/>
              </a:rPr>
              <a:t>"&gt;</a:t>
            </a: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TodoForm</a:t>
            </a:r>
            <a:r>
              <a:rPr lang="en-US" altLang="ja-JP" sz="900">
                <a:solidFill>
                  <a:srgbClr val="428226"/>
                </a:solidFill>
                <a:effectLst/>
                <a:latin typeface="Consolas" panose="020B0609020204030204" pitchFamily="49" charset="0"/>
              </a:rPr>
              <a:t> </a:t>
            </a:r>
            <a:r>
              <a:rPr lang="en-US" altLang="ja-JP" sz="900" err="1">
                <a:solidFill>
                  <a:srgbClr val="B052A1"/>
                </a:solidFill>
                <a:effectLst/>
                <a:latin typeface="Consolas" panose="020B0609020204030204" pitchFamily="49" charset="0"/>
              </a:rPr>
              <a:t>addTodo</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err="1">
                <a:solidFill>
                  <a:srgbClr val="3778B7"/>
                </a:solidFill>
                <a:effectLst/>
                <a:latin typeface="Consolas" panose="020B0609020204030204" pitchFamily="49" charset="0"/>
              </a:rPr>
              <a:t>addTodo</a:t>
            </a:r>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&lt;</a:t>
            </a:r>
            <a:r>
              <a:rPr lang="en-US" altLang="ja-JP" sz="900" err="1">
                <a:solidFill>
                  <a:schemeClr val="bg1">
                    <a:lumMod val="65000"/>
                  </a:schemeClr>
                </a:solidFill>
                <a:effectLst/>
                <a:latin typeface="Consolas" panose="020B0609020204030204" pitchFamily="49" charset="0"/>
              </a:rPr>
              <a:t>TodoFilter</a:t>
            </a:r>
            <a:r>
              <a:rPr lang="en-US" altLang="ja-JP" sz="900">
                <a:solidFill>
                  <a:schemeClr val="bg1">
                    <a:lumMod val="65000"/>
                  </a:schemeClr>
                </a:solidFill>
                <a:effectLst/>
                <a:latin typeface="Consolas" panose="020B0609020204030204" pitchFamily="49" charset="0"/>
              </a:rPr>
              <a:t> /&gt;</a:t>
            </a:r>
          </a:p>
          <a:p>
            <a:r>
              <a:rPr lang="en-US" altLang="ja-JP" sz="900">
                <a:solidFill>
                  <a:schemeClr val="bg1">
                    <a:lumMod val="65000"/>
                  </a:schemeClr>
                </a:solidFill>
                <a:effectLst/>
                <a:latin typeface="Consolas" panose="020B0609020204030204" pitchFamily="49" charset="0"/>
              </a:rPr>
              <a:t>      &lt;</a:t>
            </a:r>
            <a:r>
              <a:rPr lang="en-US" altLang="ja-JP" sz="900" err="1">
                <a:solidFill>
                  <a:schemeClr val="bg1">
                    <a:lumMod val="65000"/>
                  </a:schemeClr>
                </a:solidFill>
                <a:effectLst/>
                <a:latin typeface="Consolas" panose="020B0609020204030204" pitchFamily="49" charset="0"/>
              </a:rPr>
              <a:t>TodoList</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todos</a:t>
            </a:r>
            <a:r>
              <a:rPr lang="en-US" altLang="ja-JP" sz="900">
                <a:solidFill>
                  <a:schemeClr val="bg1">
                    <a:lumMod val="65000"/>
                  </a:schemeClr>
                </a:solidFill>
                <a:effectLst/>
                <a:latin typeface="Consolas" panose="020B0609020204030204" pitchFamily="49" charset="0"/>
              </a:rPr>
              <a:t>={</a:t>
            </a:r>
            <a:r>
              <a:rPr lang="en-US" altLang="ja-JP" sz="900" err="1">
                <a:solidFill>
                  <a:schemeClr val="bg1">
                    <a:lumMod val="65000"/>
                  </a:schemeClr>
                </a:solidFill>
                <a:effectLst/>
                <a:latin typeface="Consolas" panose="020B0609020204030204" pitchFamily="49" charset="0"/>
              </a:rPr>
              <a:t>todos</a:t>
            </a:r>
            <a:r>
              <a:rPr lang="en-US" altLang="ja-JP" sz="900">
                <a:solidFill>
                  <a:schemeClr val="bg1">
                    <a:lumMod val="65000"/>
                  </a:schemeClr>
                </a:solidFill>
                <a:effectLst/>
                <a:latin typeface="Consolas" panose="020B0609020204030204" pitchFamily="49" charset="0"/>
              </a:rPr>
              <a:t>} /&gt;</a:t>
            </a:r>
          </a:p>
          <a:p>
            <a:r>
              <a:rPr lang="en-US" altLang="ja-JP" sz="900">
                <a:solidFill>
                  <a:schemeClr val="bg1">
                    <a:lumMod val="65000"/>
                  </a:schemeClr>
                </a:solidFill>
                <a:effectLst/>
                <a:latin typeface="Consolas" panose="020B0609020204030204" pitchFamily="49" charset="0"/>
              </a:rPr>
              <a:t>    &lt;/div&gt;</a:t>
            </a: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73576" cy="1384995"/>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の登録（</a:t>
            </a:r>
            <a:r>
              <a:rPr kumimoji="1" lang="en-US" altLang="ja-JP" sz="2800" b="1">
                <a:latin typeface="Meiryo UI" panose="020B0604030504040204" pitchFamily="50" charset="-128"/>
                <a:ea typeface="Meiryo UI" panose="020B0604030504040204" pitchFamily="50" charset="-128"/>
              </a:rPr>
              <a:t>state</a:t>
            </a:r>
            <a:r>
              <a:rPr kumimoji="1" lang="ja-JP" altLang="en-US" sz="2800" b="1">
                <a:latin typeface="Meiryo UI" panose="020B0604030504040204" pitchFamily="50" charset="-128"/>
                <a:ea typeface="Meiryo UI" panose="020B0604030504040204" pitchFamily="50" charset="-128"/>
              </a:rPr>
              <a:t>の更新）</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TodoForm.tsx</a:t>
            </a:r>
            <a:r>
              <a:rPr kumimoji="1" lang="ja-JP" altLang="en-US" sz="2800" b="1">
                <a:latin typeface="Meiryo UI" panose="020B0604030504040204" pitchFamily="50" charset="-128"/>
                <a:ea typeface="Meiryo UI" panose="020B0604030504040204" pitchFamily="50" charset="-128"/>
              </a:rPr>
              <a:t>　　　　　　　　　　　　　</a:t>
            </a:r>
            <a:r>
              <a:rPr kumimoji="1" lang="en-US" altLang="ja-JP" sz="2800" b="1" err="1">
                <a:latin typeface="Meiryo UI" panose="020B0604030504040204" pitchFamily="50" charset="-128"/>
                <a:ea typeface="Meiryo UI" panose="020B0604030504040204" pitchFamily="50" charset="-128"/>
              </a:rPr>
              <a:t>TodoBoard.tsx</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3" y="1884512"/>
            <a:ext cx="4868131" cy="4062651"/>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r>
              <a:rPr lang="en-US" altLang="ja-JP" sz="900">
                <a:solidFill>
                  <a:srgbClr val="B052A1"/>
                </a:solidFill>
                <a:effectLst/>
                <a:latin typeface="Consolas" panose="020B0609020204030204" pitchFamily="49" charset="0"/>
              </a:rPr>
              <a:t>import</a:t>
            </a:r>
            <a:r>
              <a:rPr lang="en-US" altLang="ja-JP" sz="900">
                <a:solidFill>
                  <a:srgbClr val="1A1A1A"/>
                </a:solidFill>
                <a:effectLst/>
                <a:latin typeface="Consolas" panose="020B0609020204030204" pitchFamily="49" charset="0"/>
              </a:rPr>
              <a:t> { </a:t>
            </a:r>
            <a:r>
              <a:rPr lang="en-US" altLang="ja-JP" sz="900" err="1">
                <a:solidFill>
                  <a:srgbClr val="3778B7"/>
                </a:solidFill>
                <a:effectLst/>
                <a:latin typeface="Consolas" panose="020B0609020204030204" pitchFamily="49" charset="0"/>
              </a:rPr>
              <a:t>BackendService</a:t>
            </a:r>
            <a:r>
              <a:rPr lang="en-US" altLang="ja-JP" sz="900">
                <a:solidFill>
                  <a:srgbClr val="1A1A1A"/>
                </a:solidFill>
                <a:effectLst/>
                <a:latin typeface="Consolas" panose="020B0609020204030204" pitchFamily="49" charset="0"/>
              </a:rPr>
              <a:t> } </a:t>
            </a:r>
            <a:r>
              <a:rPr lang="en-US" altLang="ja-JP" sz="900">
                <a:solidFill>
                  <a:srgbClr val="B052A1"/>
                </a:solidFill>
                <a:effectLst/>
                <a:latin typeface="Consolas" panose="020B0609020204030204" pitchFamily="49" charset="0"/>
              </a:rPr>
              <a:t>from</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'../backend/</a:t>
            </a:r>
            <a:r>
              <a:rPr lang="en-US" altLang="ja-JP" sz="900" err="1">
                <a:solidFill>
                  <a:srgbClr val="428226"/>
                </a:solidFill>
                <a:effectLst/>
                <a:latin typeface="Consolas" panose="020B0609020204030204" pitchFamily="49" charset="0"/>
              </a:rPr>
              <a:t>BackendService</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a:t>
            </a:r>
          </a:p>
          <a:p>
            <a:r>
              <a:rPr lang="en-US" altLang="ja-JP" sz="900">
                <a:solidFill>
                  <a:srgbClr val="B052A1"/>
                </a:solidFill>
                <a:effectLst/>
                <a:latin typeface="Consolas" panose="020B0609020204030204" pitchFamily="49" charset="0"/>
              </a:rPr>
              <a:t>import</a:t>
            </a:r>
            <a:r>
              <a:rPr lang="en-US" altLang="ja-JP" sz="900">
                <a:solidFill>
                  <a:srgbClr val="1A1A1A"/>
                </a:solidFill>
                <a:effectLst/>
                <a:latin typeface="Consolas" panose="020B0609020204030204" pitchFamily="49" charset="0"/>
              </a:rPr>
              <a:t> { </a:t>
            </a:r>
            <a:r>
              <a:rPr lang="en-US" altLang="ja-JP" sz="900" err="1">
                <a:solidFill>
                  <a:srgbClr val="3778B7"/>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 } </a:t>
            </a:r>
            <a:r>
              <a:rPr lang="en-US" altLang="ja-JP" sz="900">
                <a:solidFill>
                  <a:srgbClr val="B052A1"/>
                </a:solidFill>
                <a:effectLst/>
                <a:latin typeface="Consolas" panose="020B0609020204030204" pitchFamily="49" charset="0"/>
              </a:rPr>
              <a:t>from</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'../backend/generated-rest-client'</a:t>
            </a:r>
            <a:r>
              <a:rPr lang="en-US" altLang="ja-JP" sz="900">
                <a:solidFill>
                  <a:srgbClr val="1A1A1A"/>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useInput</a:t>
            </a:r>
            <a:r>
              <a:rPr lang="en-US" altLang="ja-JP" sz="900">
                <a:solidFill>
                  <a:schemeClr val="bg1">
                    <a:lumMod val="65000"/>
                  </a:schemeClr>
                </a:solidFill>
                <a:effectLst/>
                <a:latin typeface="Consolas" panose="020B0609020204030204" pitchFamily="49" charset="0"/>
              </a:rPr>
              <a:t> } from '../hooks';</a:t>
            </a:r>
          </a:p>
          <a:p>
            <a:r>
              <a:rPr lang="en-US" altLang="ja-JP" sz="900">
                <a:solidFill>
                  <a:schemeClr val="bg1">
                    <a:lumMod val="65000"/>
                  </a:schemeClr>
                </a:solidFill>
                <a:effectLst/>
                <a:latin typeface="Consolas" panose="020B0609020204030204" pitchFamily="49" charset="0"/>
              </a:rPr>
              <a:t>import './TodoForm.css';</a:t>
            </a:r>
          </a:p>
          <a:p>
            <a:br>
              <a:rPr lang="en-US" altLang="ja-JP" sz="900">
                <a:solidFill>
                  <a:srgbClr val="1A1A1A"/>
                </a:solidFill>
                <a:effectLst/>
                <a:latin typeface="Consolas" panose="020B0609020204030204" pitchFamily="49" charset="0"/>
              </a:rPr>
            </a:br>
            <a:r>
              <a:rPr lang="en-US" altLang="ja-JP" sz="900">
                <a:solidFill>
                  <a:srgbClr val="A56416"/>
                </a:solidFill>
                <a:effectLst/>
                <a:latin typeface="Consolas" panose="020B0609020204030204" pitchFamily="49" charset="0"/>
              </a:rPr>
              <a:t>interface</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Props</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addTodo</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a:t>
            </a:r>
            <a:r>
              <a:rPr lang="en-US" altLang="ja-JP" sz="900">
                <a:solidFill>
                  <a:srgbClr val="1A1A1A"/>
                </a:solidFill>
                <a:effectLst/>
                <a:latin typeface="Consolas" panose="020B0609020204030204" pitchFamily="49" charset="0"/>
              </a:rPr>
              <a:t>(</a:t>
            </a:r>
            <a:r>
              <a:rPr lang="en-US" altLang="ja-JP" sz="900" err="1">
                <a:solidFill>
                  <a:srgbClr val="3778B7"/>
                </a:solidFill>
                <a:effectLst/>
                <a:latin typeface="Consolas" panose="020B0609020204030204" pitchFamily="49" charset="0"/>
              </a:rPr>
              <a:t>returnedTodo</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Todo</a:t>
            </a:r>
            <a:r>
              <a:rPr lang="en-US" altLang="ja-JP" sz="900">
                <a:solidFill>
                  <a:srgbClr val="1A1A1A"/>
                </a:solidFill>
                <a:effectLst/>
                <a:latin typeface="Consolas" panose="020B0609020204030204" pitchFamily="49" charset="0"/>
              </a:rPr>
              <a:t>)</a:t>
            </a:r>
            <a:r>
              <a:rPr lang="en-US" altLang="ja-JP" sz="900">
                <a:solidFill>
                  <a:srgbClr val="428226"/>
                </a:solidFill>
                <a:effectLst/>
                <a:latin typeface="Consolas" panose="020B0609020204030204" pitchFamily="49" charset="0"/>
              </a:rPr>
              <a:t> </a:t>
            </a:r>
            <a:r>
              <a:rPr lang="en-US" altLang="ja-JP" sz="900">
                <a:solidFill>
                  <a:srgbClr val="A56416"/>
                </a:solidFill>
                <a:effectLst/>
                <a:latin typeface="Consolas" panose="020B0609020204030204" pitchFamily="49" charset="0"/>
              </a:rPr>
              <a:t>=&gt;</a:t>
            </a:r>
            <a:r>
              <a:rPr lang="en-US" altLang="ja-JP" sz="900">
                <a:solidFill>
                  <a:srgbClr val="428226"/>
                </a:solidFill>
                <a:effectLst/>
                <a:latin typeface="Consolas" panose="020B0609020204030204" pitchFamily="49" charset="0"/>
              </a:rPr>
              <a:t> void</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a:t>
            </a:r>
          </a:p>
          <a:p>
            <a:br>
              <a:rPr lang="en-US" altLang="ja-JP" sz="900">
                <a:solidFill>
                  <a:srgbClr val="1A1A1A"/>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export const </a:t>
            </a:r>
            <a:r>
              <a:rPr lang="en-US" altLang="ja-JP" sz="900" err="1">
                <a:solidFill>
                  <a:schemeClr val="bg1">
                    <a:lumMod val="65000"/>
                  </a:schemeClr>
                </a:solidFill>
                <a:effectLst/>
                <a:latin typeface="Consolas" panose="020B0609020204030204" pitchFamily="49" charset="0"/>
              </a:rPr>
              <a:t>TodoForm</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React.FC</a:t>
            </a:r>
            <a:r>
              <a:rPr lang="en-US" altLang="ja-JP" sz="900">
                <a:solidFill>
                  <a:srgbClr val="1A1A1A"/>
                </a:solidFill>
                <a:effectLst/>
                <a:latin typeface="Consolas" panose="020B0609020204030204" pitchFamily="49" charset="0"/>
              </a:rPr>
              <a:t>&lt;</a:t>
            </a:r>
            <a:r>
              <a:rPr lang="en-US" altLang="ja-JP" sz="900">
                <a:solidFill>
                  <a:srgbClr val="A56416"/>
                </a:solidFill>
                <a:effectLst/>
                <a:latin typeface="Consolas" panose="020B0609020204030204" pitchFamily="49" charset="0"/>
              </a:rPr>
              <a:t>Props</a:t>
            </a:r>
            <a:r>
              <a:rPr lang="en-US" altLang="ja-JP" sz="900">
                <a:solidFill>
                  <a:srgbClr val="1A1A1A"/>
                </a:solidFill>
                <a:effectLst/>
                <a:latin typeface="Consolas" panose="020B0609020204030204" pitchFamily="49" charset="0"/>
              </a:rPr>
              <a:t>&gt;</a:t>
            </a:r>
            <a:r>
              <a:rPr lang="en-US" altLang="ja-JP" sz="900">
                <a:solidFill>
                  <a:schemeClr val="bg1">
                    <a:lumMod val="65000"/>
                  </a:schemeClr>
                </a:solidFill>
                <a:effectLst/>
                <a:latin typeface="Consolas" panose="020B0609020204030204" pitchFamily="49" charset="0"/>
              </a:rPr>
              <a:t> = (</a:t>
            </a:r>
            <a:r>
              <a:rPr lang="en-US" altLang="ja-JP" sz="900">
                <a:solidFill>
                  <a:srgbClr val="1A1A1A"/>
                </a:solidFill>
                <a:effectLst/>
                <a:latin typeface="Consolas" panose="020B0609020204030204" pitchFamily="49" charset="0"/>
              </a:rPr>
              <a:t>{ </a:t>
            </a:r>
            <a:r>
              <a:rPr lang="en-US" altLang="ja-JP" sz="900" err="1">
                <a:solidFill>
                  <a:srgbClr val="3778B7"/>
                </a:solidFill>
                <a:effectLst/>
                <a:latin typeface="Consolas" panose="020B0609020204030204" pitchFamily="49" charset="0"/>
              </a:rPr>
              <a:t>addTodo</a:t>
            </a:r>
            <a:r>
              <a:rPr lang="en-US" altLang="ja-JP" sz="900">
                <a:solidFill>
                  <a:srgbClr val="1A1A1A"/>
                </a:solidFill>
                <a:effectLst/>
                <a:latin typeface="Consolas" panose="020B0609020204030204" pitchFamily="49" charset="0"/>
              </a:rPr>
              <a:t> </a:t>
            </a:r>
            <a:r>
              <a:rPr lang="en-US" altLang="ja-JP" sz="900">
                <a:effectLst/>
                <a:latin typeface="Consolas" panose="020B0609020204030204" pitchFamily="49" charset="0"/>
              </a:rPr>
              <a:t>}</a:t>
            </a:r>
            <a:r>
              <a:rPr lang="en-US" altLang="ja-JP" sz="900">
                <a:solidFill>
                  <a:schemeClr val="bg1">
                    <a:lumMod val="65000"/>
                  </a:schemeClr>
                </a:solidFill>
                <a:effectLst/>
                <a:latin typeface="Consolas" panose="020B0609020204030204" pitchFamily="49" charset="0"/>
              </a:rPr>
              <a:t>) =&gt; {</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const [text, </a:t>
            </a:r>
            <a:r>
              <a:rPr lang="en-US" altLang="ja-JP" sz="900" err="1">
                <a:solidFill>
                  <a:schemeClr val="bg1">
                    <a:lumMod val="65000"/>
                  </a:schemeClr>
                </a:solidFill>
                <a:effectLst/>
                <a:latin typeface="Consolas" panose="020B0609020204030204" pitchFamily="49" charset="0"/>
              </a:rPr>
              <a:t>textAttributes</a:t>
            </a:r>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setText</a:t>
            </a:r>
            <a:r>
              <a:rPr lang="en-US" altLang="ja-JP" sz="900">
                <a:solidFill>
                  <a:schemeClr val="bg1">
                    <a:lumMod val="65000"/>
                  </a:schemeClr>
                </a:solidFill>
                <a:effectLst/>
                <a:latin typeface="Consolas" panose="020B0609020204030204" pitchFamily="49" charset="0"/>
              </a:rPr>
              <a:t>] = </a:t>
            </a:r>
            <a:r>
              <a:rPr lang="en-US" altLang="ja-JP" sz="900" err="1">
                <a:solidFill>
                  <a:schemeClr val="bg1">
                    <a:lumMod val="65000"/>
                  </a:schemeClr>
                </a:solidFill>
                <a:effectLst/>
                <a:latin typeface="Consolas" panose="020B0609020204030204" pitchFamily="49" charset="0"/>
              </a:rPr>
              <a:t>useInput</a:t>
            </a:r>
            <a:r>
              <a:rPr lang="en-US" altLang="ja-JP" sz="900">
                <a:solidFill>
                  <a:schemeClr val="bg1">
                    <a:lumMod val="65000"/>
                  </a:schemeClr>
                </a:solidFill>
                <a:effectLst/>
                <a:latin typeface="Consolas" panose="020B0609020204030204" pitchFamily="49" charset="0"/>
              </a:rPr>
              <a:t>('');</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const add: </a:t>
            </a:r>
            <a:r>
              <a:rPr lang="en-US" altLang="ja-JP" sz="900" b="0" err="1">
                <a:solidFill>
                  <a:schemeClr val="bg1">
                    <a:lumMod val="65000"/>
                  </a:schemeClr>
                </a:solidFill>
                <a:effectLst/>
                <a:latin typeface="Consolas" panose="020B0609020204030204" pitchFamily="49" charset="0"/>
              </a:rPr>
              <a:t>React.FormEventHandler</a:t>
            </a:r>
            <a:r>
              <a:rPr lang="en-US" altLang="ja-JP" sz="900" b="0">
                <a:solidFill>
                  <a:schemeClr val="bg1">
                    <a:lumMod val="65000"/>
                  </a:schemeClr>
                </a:solidFill>
                <a:effectLst/>
                <a:latin typeface="Consolas" panose="020B0609020204030204" pitchFamily="49" charset="0"/>
              </a:rPr>
              <a:t>&lt;</a:t>
            </a:r>
            <a:r>
              <a:rPr lang="en-US" altLang="ja-JP" sz="900" b="0" err="1">
                <a:solidFill>
                  <a:schemeClr val="bg1">
                    <a:lumMod val="65000"/>
                  </a:schemeClr>
                </a:solidFill>
                <a:effectLst/>
                <a:latin typeface="Consolas" panose="020B0609020204030204" pitchFamily="49" charset="0"/>
              </a:rPr>
              <a:t>HTMLFormElement</a:t>
            </a:r>
            <a:r>
              <a:rPr lang="en-US" altLang="ja-JP" sz="900" b="0">
                <a:solidFill>
                  <a:schemeClr val="bg1">
                    <a:lumMod val="65000"/>
                  </a:schemeClr>
                </a:solidFill>
                <a:effectLst/>
                <a:latin typeface="Consolas" panose="020B0609020204030204" pitchFamily="49" charset="0"/>
              </a:rPr>
              <a:t>&gt; = async (event) =&gt;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r>
              <a:rPr lang="en-US" altLang="ja-JP" sz="900" err="1">
                <a:solidFill>
                  <a:schemeClr val="bg1">
                    <a:lumMod val="65000"/>
                  </a:schemeClr>
                </a:solidFill>
                <a:effectLst/>
                <a:latin typeface="Consolas" panose="020B0609020204030204" pitchFamily="49" charset="0"/>
              </a:rPr>
              <a:t>event.preventDefault</a:t>
            </a:r>
            <a:r>
              <a:rPr lang="en-US" altLang="ja-JP" sz="900">
                <a:solidFill>
                  <a:schemeClr val="bg1">
                    <a:lumMod val="65000"/>
                  </a:schemeClr>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if</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a:t>
            </a:r>
            <a:r>
              <a:rPr lang="en-US" altLang="ja-JP" sz="900">
                <a:solidFill>
                  <a:srgbClr val="3778B7"/>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r>
              <a:rPr lang="en-US" altLang="ja-JP" sz="900">
                <a:solidFill>
                  <a:srgbClr val="B052A1"/>
                </a:solidFill>
                <a:effectLst/>
                <a:latin typeface="Consolas" panose="020B0609020204030204" pitchFamily="49" charset="0"/>
              </a:rPr>
              <a:t>return</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p>
          <a:p>
            <a:r>
              <a:rPr lang="en-US" altLang="ja-JP" sz="900">
                <a:solidFill>
                  <a:srgbClr val="1A1A1A"/>
                </a:solidFill>
                <a:effectLst/>
                <a:latin typeface="Consolas" panose="020B0609020204030204" pitchFamily="49" charset="0"/>
              </a:rPr>
              <a:t>    </a:t>
            </a:r>
            <a:r>
              <a:rPr lang="en-US" altLang="ja-JP" sz="900" err="1">
                <a:solidFill>
                  <a:srgbClr val="A56416"/>
                </a:solidFill>
                <a:effectLst/>
                <a:latin typeface="Consolas" panose="020B0609020204030204" pitchFamily="49" charset="0"/>
              </a:rPr>
              <a:t>BackendService</a:t>
            </a:r>
            <a:r>
              <a:rPr lang="en-US" altLang="ja-JP" sz="900" err="1">
                <a:solidFill>
                  <a:srgbClr val="1A1A1A"/>
                </a:solidFill>
                <a:effectLst/>
                <a:latin typeface="Consolas" panose="020B0609020204030204" pitchFamily="49" charset="0"/>
              </a:rPr>
              <a:t>.</a:t>
            </a:r>
            <a:r>
              <a:rPr lang="en-US" altLang="ja-JP" sz="900" err="1">
                <a:solidFill>
                  <a:srgbClr val="C94824"/>
                </a:solidFill>
                <a:effectLst/>
                <a:latin typeface="Consolas" panose="020B0609020204030204" pitchFamily="49" charset="0"/>
              </a:rPr>
              <a:t>postTodo</a:t>
            </a:r>
            <a:r>
              <a:rPr lang="en-US" altLang="ja-JP" sz="900">
                <a:solidFill>
                  <a:srgbClr val="1A1A1A"/>
                </a:solidFill>
                <a:effectLst/>
                <a:latin typeface="Consolas" panose="020B0609020204030204" pitchFamily="49" charset="0"/>
              </a:rPr>
              <a:t>(</a:t>
            </a:r>
            <a:r>
              <a:rPr lang="en-US" altLang="ja-JP" sz="900">
                <a:solidFill>
                  <a:srgbClr val="3778B7"/>
                </a:solidFill>
                <a:effectLst/>
                <a:latin typeface="Consolas" panose="020B0609020204030204" pitchFamily="49" charset="0"/>
              </a:rPr>
              <a:t>text</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r>
              <a:rPr lang="en-US" altLang="ja-JP" sz="900">
                <a:solidFill>
                  <a:srgbClr val="C94824"/>
                </a:solidFill>
                <a:effectLst/>
                <a:latin typeface="Consolas" panose="020B0609020204030204" pitchFamily="49" charset="0"/>
              </a:rPr>
              <a:t>then</a:t>
            </a:r>
            <a:r>
              <a:rPr lang="en-US" altLang="ja-JP" sz="900">
                <a:solidFill>
                  <a:srgbClr val="1A1A1A"/>
                </a:solidFill>
                <a:effectLst/>
                <a:latin typeface="Consolas" panose="020B0609020204030204" pitchFamily="49" charset="0"/>
              </a:rPr>
              <a:t>(</a:t>
            </a:r>
            <a:r>
              <a:rPr lang="en-US" altLang="ja-JP" sz="900">
                <a:solidFill>
                  <a:srgbClr val="3778B7"/>
                </a:solidFill>
                <a:effectLst/>
                <a:latin typeface="Consolas" panose="020B0609020204030204" pitchFamily="49" charset="0"/>
              </a:rPr>
              <a:t>response</a:t>
            </a:r>
            <a:r>
              <a:rPr lang="en-US" altLang="ja-JP" sz="900">
                <a:solidFill>
                  <a:srgbClr val="1A1A1A"/>
                </a:solidFill>
                <a:effectLst/>
                <a:latin typeface="Consolas" panose="020B0609020204030204" pitchFamily="49" charset="0"/>
              </a:rPr>
              <a:t> </a:t>
            </a:r>
            <a:r>
              <a:rPr lang="en-US" altLang="ja-JP" sz="900">
                <a:solidFill>
                  <a:srgbClr val="A56416"/>
                </a:solidFill>
                <a:effectLst/>
                <a:latin typeface="Consolas" panose="020B0609020204030204" pitchFamily="49" charset="0"/>
              </a:rPr>
              <a:t>=&gt;</a:t>
            </a:r>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addTodo</a:t>
            </a:r>
            <a:r>
              <a:rPr lang="en-US" altLang="ja-JP" sz="900">
                <a:solidFill>
                  <a:srgbClr val="1A1A1A"/>
                </a:solidFill>
                <a:effectLst/>
                <a:latin typeface="Consolas" panose="020B0609020204030204" pitchFamily="49" charset="0"/>
              </a:rPr>
              <a:t>(</a:t>
            </a:r>
            <a:r>
              <a:rPr lang="en-US" altLang="ja-JP" sz="900">
                <a:solidFill>
                  <a:srgbClr val="3778B7"/>
                </a:solidFill>
                <a:effectLst/>
                <a:latin typeface="Consolas" panose="020B0609020204030204" pitchFamily="49" charset="0"/>
              </a:rPr>
              <a:t>response</a:t>
            </a:r>
            <a:r>
              <a:rPr lang="en-US" altLang="ja-JP" sz="900">
                <a:solidFill>
                  <a:srgbClr val="1A1A1A"/>
                </a:solidFill>
                <a:effectLst/>
                <a:latin typeface="Consolas" panose="020B0609020204030204" pitchFamily="49" charset="0"/>
              </a:rPr>
              <a:t>));</a:t>
            </a:r>
          </a:p>
          <a:p>
            <a:r>
              <a:rPr lang="en-US" altLang="ja-JP" sz="900">
                <a:solidFill>
                  <a:srgbClr val="1A1A1A"/>
                </a:solidFill>
                <a:effectLst/>
                <a:latin typeface="Consolas" panose="020B0609020204030204" pitchFamily="49" charset="0"/>
              </a:rPr>
              <a:t>    </a:t>
            </a:r>
            <a:r>
              <a:rPr lang="en-US" altLang="ja-JP" sz="900" err="1">
                <a:solidFill>
                  <a:srgbClr val="C94824"/>
                </a:solidFill>
                <a:effectLst/>
                <a:latin typeface="Consolas" panose="020B0609020204030204" pitchFamily="49" charset="0"/>
              </a:rPr>
              <a:t>setText</a:t>
            </a:r>
            <a:r>
              <a:rPr lang="en-US" altLang="ja-JP" sz="900">
                <a:solidFill>
                  <a:srgbClr val="1A1A1A"/>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  }</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  return (</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3B162A13-515D-4C35-8871-3C425BEE5BFB}"/>
              </a:ext>
            </a:extLst>
          </p:cNvPr>
          <p:cNvSpPr txBox="1"/>
          <p:nvPr/>
        </p:nvSpPr>
        <p:spPr>
          <a:xfrm>
            <a:off x="3445627" y="5138899"/>
            <a:ext cx="5328721" cy="1287212"/>
          </a:xfrm>
          <a:prstGeom prst="rect">
            <a:avLst/>
          </a:prstGeom>
          <a:solidFill>
            <a:schemeClr val="accent4"/>
          </a:solidFill>
        </p:spPr>
        <p:txBody>
          <a:bodyPr wrap="square" rtlCol="0">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BackendService</a:t>
            </a:r>
            <a:r>
              <a:rPr kumimoji="1" lang="ja-JP" altLang="en-US" sz="160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TodoBoard</a:t>
            </a:r>
            <a:r>
              <a:rPr kumimoji="1" lang="ja-JP" altLang="en-US" sz="1600">
                <a:solidFill>
                  <a:schemeClr val="bg1"/>
                </a:solidFill>
                <a:latin typeface="Meiryo UI" panose="020B0604030504040204" pitchFamily="50" charset="-128"/>
                <a:ea typeface="Meiryo UI" panose="020B0604030504040204" pitchFamily="50" charset="-128"/>
              </a:rPr>
              <a:t>が持っている</a:t>
            </a:r>
            <a:r>
              <a:rPr kumimoji="1" lang="en-US" altLang="ja-JP" sz="1600">
                <a:solidFill>
                  <a:schemeClr val="bg1"/>
                </a:solidFill>
                <a:latin typeface="Meiryo UI" panose="020B0604030504040204" pitchFamily="50" charset="-128"/>
                <a:ea typeface="Meiryo UI" panose="020B0604030504040204" pitchFamily="50" charset="-128"/>
              </a:rPr>
              <a:t>ToDo</a:t>
            </a:r>
            <a:r>
              <a:rPr kumimoji="1" lang="ja-JP" altLang="en-US" sz="1600">
                <a:solidFill>
                  <a:schemeClr val="bg1"/>
                </a:solidFill>
                <a:latin typeface="Meiryo UI" panose="020B0604030504040204" pitchFamily="50" charset="-128"/>
                <a:ea typeface="Meiryo UI" panose="020B0604030504040204" pitchFamily="50" charset="-128"/>
              </a:rPr>
              <a:t>一覧に追加する必要があるため、</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TodoBoard</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TodoForm</a:t>
            </a:r>
            <a:r>
              <a:rPr kumimoji="1" lang="ja-JP" altLang="en-US" sz="160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76596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の登録（動作確認）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何を入力しても</a:t>
            </a:r>
            <a:r>
              <a:rPr kumimoji="1" lang="en-US" altLang="ja-JP" sz="1600">
                <a:solidFill>
                  <a:schemeClr val="bg1"/>
                </a:solidFill>
                <a:latin typeface="Meiryo UI" panose="020B0604030504040204" pitchFamily="50" charset="-128"/>
                <a:ea typeface="Meiryo UI" panose="020B0604030504040204" pitchFamily="50" charset="-128"/>
              </a:rPr>
              <a:t>example</a:t>
            </a:r>
            <a:r>
              <a:rPr kumimoji="1" lang="ja-JP" altLang="en-US" sz="1600">
                <a:solidFill>
                  <a:schemeClr val="bg1"/>
                </a:solidFill>
                <a:latin typeface="Meiryo UI" panose="020B0604030504040204" pitchFamily="50" charset="-128"/>
                <a:ea typeface="Meiryo UI" panose="020B0604030504040204" pitchFamily="50" charset="-128"/>
              </a:rPr>
              <a:t>に定義した</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38F252B8-4B74-4744-97A6-7BDD6FD34338}"/>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Tree>
    <p:extLst>
      <p:ext uri="{BB962C8B-B14F-4D97-AF65-F5344CB8AC3E}">
        <p14:creationId xmlns:p14="http://schemas.microsoft.com/office/powerpoint/2010/main" val="1253003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a:solidFill>
                <a:schemeClr val="bg1"/>
              </a:solidFill>
              <a:latin typeface="Meiryo UI" panose="020B0604030504040204" pitchFamily="50" charset="-128"/>
              <a:ea typeface="Meiryo UI" panose="020B0604030504040204" pitchFamily="50" charset="-128"/>
            </a:endParaRPr>
          </a:p>
          <a:p>
            <a:pPr algn="ct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5</a:t>
            </a:r>
            <a:r>
              <a:rPr lang="ja-JP" altLang="en-US" sz="4400" b="1">
                <a:solidFill>
                  <a:schemeClr val="bg1"/>
                </a:solidFill>
                <a:latin typeface="Meiryo UI" panose="020B0604030504040204" pitchFamily="50" charset="-128"/>
                <a:ea typeface="Meiryo UI" panose="020B0604030504040204" pitchFamily="50" charset="-128"/>
              </a:rPr>
              <a:t>分休憩</a:t>
            </a:r>
            <a:endParaRPr lang="en-US" altLang="ja-JP" sz="4400" b="1">
              <a:solidFill>
                <a:schemeClr val="bg1"/>
              </a:solidFill>
              <a:latin typeface="Meiryo UI" panose="020B0604030504040204" pitchFamily="50" charset="-128"/>
              <a:ea typeface="Meiryo UI" panose="020B0604030504040204" pitchFamily="50" charset="-128"/>
            </a:endParaRPr>
          </a:p>
          <a:p>
            <a:pPr algn="ct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TIS</a:t>
            </a:r>
            <a:r>
              <a:rPr lang="ja-JP" altLang="en-US" sz="4400" b="1">
                <a:solidFill>
                  <a:schemeClr val="bg1"/>
                </a:solidFill>
                <a:latin typeface="Meiryo UI" panose="020B0604030504040204" pitchFamily="50" charset="-128"/>
                <a:ea typeface="Meiryo UI" panose="020B0604030504040204" pitchFamily="50" charset="-128"/>
              </a:rPr>
              <a:t>株式会社</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2</a:t>
            </a:r>
            <a:r>
              <a:rPr lang="ja-JP" altLang="en-US" sz="4400" b="1">
                <a:solidFill>
                  <a:schemeClr val="bg1"/>
                </a:solidFill>
                <a:latin typeface="Meiryo UI" panose="020B0604030504040204" pitchFamily="50" charset="-128"/>
                <a:ea typeface="Meiryo UI" panose="020B0604030504040204" pitchFamily="50" charset="-128"/>
              </a:rPr>
              <a:t>位グループ</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bg1"/>
                </a:solidFill>
                <a:latin typeface="Meiryo UI" panose="020B0604030504040204" pitchFamily="50" charset="-128"/>
                <a:ea typeface="Meiryo UI" panose="020B0604030504040204" pitchFamily="50" charset="-128"/>
              </a:rPr>
              <a:t>何の数字？</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accent5"/>
                </a:solidFill>
                <a:latin typeface="Meiryo UI" panose="020B0604030504040204" pitchFamily="50" charset="-128"/>
                <a:ea typeface="Meiryo UI" panose="020B0604030504040204" pitchFamily="50" charset="-128"/>
              </a:rPr>
              <a:t>2019</a:t>
            </a:r>
            <a:r>
              <a:rPr lang="ja-JP" altLang="en-US" sz="4400" b="1">
                <a:solidFill>
                  <a:schemeClr val="accent5"/>
                </a:solidFill>
                <a:latin typeface="Meiryo UI" panose="020B0604030504040204" pitchFamily="50" charset="-128"/>
                <a:ea typeface="Meiryo UI" panose="020B0604030504040204" pitchFamily="50" charset="-128"/>
              </a:rPr>
              <a:t>年</a:t>
            </a:r>
            <a:r>
              <a:rPr lang="en-US" altLang="ja-JP" sz="4400" b="1">
                <a:solidFill>
                  <a:schemeClr val="accent5"/>
                </a:solidFill>
                <a:latin typeface="Meiryo UI" panose="020B0604030504040204" pitchFamily="50" charset="-128"/>
                <a:ea typeface="Meiryo UI" panose="020B0604030504040204" pitchFamily="50" charset="-128"/>
              </a:rPr>
              <a:t>3</a:t>
            </a:r>
            <a:r>
              <a:rPr lang="ja-JP" altLang="en-US" sz="4400" b="1">
                <a:solidFill>
                  <a:schemeClr val="accent5"/>
                </a:solidFill>
                <a:latin typeface="Meiryo UI" panose="020B0604030504040204" pitchFamily="50" charset="-128"/>
                <a:ea typeface="Meiryo UI" panose="020B0604030504040204" pitchFamily="50" charset="-128"/>
              </a:rPr>
              <a:t>月期の業界売上</a:t>
            </a:r>
            <a:endParaRPr lang="en-US" altLang="ja-JP" sz="4400" b="1">
              <a:solidFill>
                <a:schemeClr val="accent5"/>
              </a:solidFill>
              <a:latin typeface="Meiryo UI" panose="020B0604030504040204" pitchFamily="50" charset="-128"/>
              <a:ea typeface="Meiryo UI" panose="020B0604030504040204" pitchFamily="50" charset="-128"/>
            </a:endParaRPr>
          </a:p>
          <a:p>
            <a:pPr algn="ctr"/>
            <a:r>
              <a:rPr lang="ja-JP" altLang="en-US" sz="2000" b="1">
                <a:solidFill>
                  <a:schemeClr val="accent5"/>
                </a:solidFill>
                <a:latin typeface="Meiryo UI" panose="020B0604030504040204" pitchFamily="50" charset="-128"/>
                <a:ea typeface="Meiryo UI" panose="020B0604030504040204" pitchFamily="50" charset="-128"/>
              </a:rPr>
              <a:t>　　　１位　　　　</a:t>
            </a:r>
            <a:r>
              <a:rPr lang="en-US" altLang="ja-JP" sz="2000" b="1">
                <a:solidFill>
                  <a:schemeClr val="accent5"/>
                </a:solidFill>
                <a:latin typeface="Meiryo UI" panose="020B0604030504040204" pitchFamily="50" charset="-128"/>
                <a:ea typeface="Meiryo UI" panose="020B0604030504040204" pitchFamily="50" charset="-128"/>
              </a:rPr>
              <a:t>NTT</a:t>
            </a:r>
            <a:r>
              <a:rPr lang="ja-JP" altLang="en-US" sz="2000" b="1">
                <a:solidFill>
                  <a:schemeClr val="accent5"/>
                </a:solidFill>
                <a:latin typeface="Meiryo UI" panose="020B0604030504040204" pitchFamily="50" charset="-128"/>
                <a:ea typeface="Meiryo UI" panose="020B0604030504040204" pitchFamily="50" charset="-128"/>
              </a:rPr>
              <a:t>データ　</a:t>
            </a:r>
            <a:r>
              <a:rPr lang="en-US" altLang="ja-JP" sz="2000" b="1">
                <a:solidFill>
                  <a:schemeClr val="accent5"/>
                </a:solidFill>
                <a:latin typeface="Meiryo UI" panose="020B0604030504040204" pitchFamily="50" charset="-128"/>
                <a:ea typeface="Meiryo UI" panose="020B0604030504040204" pitchFamily="50" charset="-128"/>
              </a:rPr>
              <a:t>2</a:t>
            </a:r>
            <a:r>
              <a:rPr lang="ja-JP" altLang="en-US" sz="2000" b="1">
                <a:solidFill>
                  <a:schemeClr val="accent5"/>
                </a:solidFill>
                <a:latin typeface="Meiryo UI" panose="020B0604030504040204" pitchFamily="50" charset="-128"/>
                <a:ea typeface="Meiryo UI" panose="020B0604030504040204" pitchFamily="50" charset="-128"/>
              </a:rPr>
              <a:t>兆</a:t>
            </a:r>
            <a:r>
              <a:rPr lang="en-US" altLang="ja-JP" sz="2000" b="1">
                <a:solidFill>
                  <a:schemeClr val="accent5"/>
                </a:solidFill>
                <a:latin typeface="Meiryo UI" panose="020B0604030504040204" pitchFamily="50" charset="-128"/>
                <a:ea typeface="Meiryo UI" panose="020B0604030504040204" pitchFamily="50" charset="-128"/>
              </a:rPr>
              <a:t>1,636</a:t>
            </a:r>
            <a:r>
              <a:rPr lang="ja-JP" altLang="en-US" sz="2000" b="1">
                <a:solidFill>
                  <a:schemeClr val="accent5"/>
                </a:solidFill>
                <a:latin typeface="Meiryo UI" panose="020B0604030504040204" pitchFamily="50" charset="-128"/>
                <a:ea typeface="Meiryo UI" panose="020B0604030504040204" pitchFamily="50" charset="-128"/>
              </a:rPr>
              <a:t>億円</a:t>
            </a:r>
          </a:p>
          <a:p>
            <a:pPr algn="ctr"/>
            <a:r>
              <a:rPr lang="en-US" altLang="ja-JP" sz="2000" b="1">
                <a:solidFill>
                  <a:schemeClr val="accent5"/>
                </a:solidFill>
                <a:latin typeface="Meiryo UI" panose="020B0604030504040204" pitchFamily="50" charset="-128"/>
                <a:ea typeface="Meiryo UI" panose="020B0604030504040204" pitchFamily="50" charset="-128"/>
              </a:rPr>
              <a:t>2</a:t>
            </a:r>
            <a:r>
              <a:rPr lang="ja-JP" altLang="en-US" sz="2000" b="1">
                <a:solidFill>
                  <a:schemeClr val="accent5"/>
                </a:solidFill>
                <a:latin typeface="Meiryo UI" panose="020B0604030504040204" pitchFamily="50" charset="-128"/>
                <a:ea typeface="Meiryo UI" panose="020B0604030504040204" pitchFamily="50" charset="-128"/>
              </a:rPr>
              <a:t>グループ　</a:t>
            </a:r>
            <a:r>
              <a:rPr lang="en-US" altLang="ja-JP" sz="2000" b="1">
                <a:solidFill>
                  <a:schemeClr val="accent5"/>
                </a:solidFill>
                <a:latin typeface="Meiryo UI" panose="020B0604030504040204" pitchFamily="50" charset="-128"/>
                <a:ea typeface="Meiryo UI" panose="020B0604030504040204" pitchFamily="50" charset="-128"/>
              </a:rPr>
              <a:t>NRI</a:t>
            </a:r>
            <a:r>
              <a:rPr lang="ja-JP" altLang="en-US" sz="2000" b="1">
                <a:solidFill>
                  <a:schemeClr val="accent5"/>
                </a:solidFill>
                <a:latin typeface="Meiryo UI" panose="020B0604030504040204" pitchFamily="50" charset="-128"/>
                <a:ea typeface="Meiryo UI" panose="020B0604030504040204" pitchFamily="50" charset="-128"/>
              </a:rPr>
              <a:t>　　　　　</a:t>
            </a:r>
            <a:r>
              <a:rPr lang="en-US" altLang="ja-JP" sz="2000" b="1">
                <a:solidFill>
                  <a:schemeClr val="accent5"/>
                </a:solidFill>
                <a:latin typeface="Meiryo UI" panose="020B0604030504040204" pitchFamily="50" charset="-128"/>
                <a:ea typeface="Meiryo UI" panose="020B0604030504040204" pitchFamily="50" charset="-128"/>
              </a:rPr>
              <a:t>5,012</a:t>
            </a:r>
            <a:r>
              <a:rPr lang="ja-JP" altLang="en-US" sz="2000" b="1">
                <a:solidFill>
                  <a:schemeClr val="accent5"/>
                </a:solidFill>
                <a:latin typeface="Meiryo UI" panose="020B0604030504040204" pitchFamily="50" charset="-128"/>
                <a:ea typeface="Meiryo UI" panose="020B0604030504040204" pitchFamily="50" charset="-128"/>
              </a:rPr>
              <a:t>億円</a:t>
            </a:r>
          </a:p>
          <a:p>
            <a:pPr algn="ctr"/>
            <a:r>
              <a:rPr lang="ja-JP" altLang="en-US" sz="2000" b="1">
                <a:solidFill>
                  <a:schemeClr val="accent5"/>
                </a:solidFill>
                <a:latin typeface="Meiryo UI" panose="020B0604030504040204" pitchFamily="50" charset="-128"/>
                <a:ea typeface="Meiryo UI" panose="020B0604030504040204" pitchFamily="50" charset="-128"/>
              </a:rPr>
              <a:t>　　　　　　　</a:t>
            </a:r>
            <a:r>
              <a:rPr lang="en-US" altLang="ja-JP" sz="2000" b="1">
                <a:solidFill>
                  <a:schemeClr val="accent5"/>
                </a:solidFill>
                <a:latin typeface="Meiryo UI" panose="020B0604030504040204" pitchFamily="50" charset="-128"/>
                <a:ea typeface="Meiryo UI" panose="020B0604030504040204" pitchFamily="50" charset="-128"/>
              </a:rPr>
              <a:t>CTC</a:t>
            </a:r>
            <a:r>
              <a:rPr lang="ja-JP" altLang="en-US" sz="2000" b="1">
                <a:solidFill>
                  <a:schemeClr val="accent5"/>
                </a:solidFill>
                <a:latin typeface="Meiryo UI" panose="020B0604030504040204" pitchFamily="50" charset="-128"/>
                <a:ea typeface="Meiryo UI" panose="020B0604030504040204" pitchFamily="50" charset="-128"/>
              </a:rPr>
              <a:t>　　　　　</a:t>
            </a:r>
            <a:r>
              <a:rPr lang="en-US" altLang="ja-JP" sz="2000" b="1">
                <a:solidFill>
                  <a:schemeClr val="accent5"/>
                </a:solidFill>
                <a:latin typeface="Meiryo UI" panose="020B0604030504040204" pitchFamily="50" charset="-128"/>
                <a:ea typeface="Meiryo UI" panose="020B0604030504040204" pitchFamily="50" charset="-128"/>
              </a:rPr>
              <a:t>4,519</a:t>
            </a:r>
            <a:r>
              <a:rPr lang="ja-JP" altLang="en-US" sz="2000" b="1">
                <a:solidFill>
                  <a:schemeClr val="accent5"/>
                </a:solidFill>
                <a:latin typeface="Meiryo UI" panose="020B0604030504040204" pitchFamily="50" charset="-128"/>
                <a:ea typeface="Meiryo UI" panose="020B0604030504040204" pitchFamily="50" charset="-128"/>
              </a:rPr>
              <a:t>億円</a:t>
            </a:r>
          </a:p>
          <a:p>
            <a:pPr algn="ctr"/>
            <a:r>
              <a:rPr lang="ja-JP" altLang="en-US" sz="2000" b="1">
                <a:solidFill>
                  <a:schemeClr val="accent5"/>
                </a:solidFill>
                <a:latin typeface="Meiryo UI" panose="020B0604030504040204" pitchFamily="50" charset="-128"/>
                <a:ea typeface="Meiryo UI" panose="020B0604030504040204" pitchFamily="50" charset="-128"/>
              </a:rPr>
              <a:t>　　　　　　　</a:t>
            </a:r>
            <a:r>
              <a:rPr lang="en-US" altLang="ja-JP" sz="2000" b="1">
                <a:solidFill>
                  <a:schemeClr val="accent5"/>
                </a:solidFill>
                <a:latin typeface="Meiryo UI" panose="020B0604030504040204" pitchFamily="50" charset="-128"/>
                <a:ea typeface="Meiryo UI" panose="020B0604030504040204" pitchFamily="50" charset="-128"/>
              </a:rPr>
              <a:t>TIS</a:t>
            </a:r>
            <a:r>
              <a:rPr lang="ja-JP" altLang="en-US" sz="2000" b="1">
                <a:solidFill>
                  <a:schemeClr val="accent5"/>
                </a:solidFill>
                <a:latin typeface="Meiryo UI" panose="020B0604030504040204" pitchFamily="50" charset="-128"/>
                <a:ea typeface="Meiryo UI" panose="020B0604030504040204" pitchFamily="50" charset="-128"/>
              </a:rPr>
              <a:t>　　　　　</a:t>
            </a:r>
            <a:r>
              <a:rPr lang="en-US" altLang="ja-JP" sz="2000" b="1">
                <a:solidFill>
                  <a:schemeClr val="accent5"/>
                </a:solidFill>
                <a:latin typeface="Meiryo UI" panose="020B0604030504040204" pitchFamily="50" charset="-128"/>
                <a:ea typeface="Meiryo UI" panose="020B0604030504040204" pitchFamily="50" charset="-128"/>
              </a:rPr>
              <a:t>4,207</a:t>
            </a:r>
            <a:r>
              <a:rPr lang="ja-JP" altLang="en-US" sz="2000" b="1">
                <a:solidFill>
                  <a:schemeClr val="accent5"/>
                </a:solidFill>
                <a:latin typeface="Meiryo UI" panose="020B0604030504040204" pitchFamily="50" charset="-128"/>
                <a:ea typeface="Meiryo UI" panose="020B0604030504040204" pitchFamily="50" charset="-128"/>
              </a:rPr>
              <a:t>億円</a:t>
            </a:r>
            <a:endParaRPr lang="en-US" altLang="ja-JP" sz="2000" b="1">
              <a:solidFill>
                <a:schemeClr val="accent5"/>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36430696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ユーザ認証の開発</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F3C7E7D-4B0D-408F-AD3A-52A90EB3A248}"/>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Tree>
    <p:extLst>
      <p:ext uri="{BB962C8B-B14F-4D97-AF65-F5344CB8AC3E}">
        <p14:creationId xmlns:p14="http://schemas.microsoft.com/office/powerpoint/2010/main" val="40005530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ページを切り替えるルーティング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入力値のバリデーション</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31125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7222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Tree>
    <p:extLst>
      <p:ext uri="{BB962C8B-B14F-4D97-AF65-F5344CB8AC3E}">
        <p14:creationId xmlns:p14="http://schemas.microsoft.com/office/powerpoint/2010/main" val="69134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ログイン画面はフルスクリーンです。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ログイン後の残り画面はタブナビゲーションで遷移します。</a:t>
            </a:r>
            <a:endParaRPr kumimoji="1" lang="en-US" altLang="ja-JP" sz="2000">
              <a:latin typeface="Meiryo UI" panose="020B0604030504040204" pitchFamily="50" charset="-128"/>
              <a:ea typeface="Meiryo UI" panose="020B0604030504040204" pitchFamily="50" charset="-128"/>
            </a:endParaRPr>
          </a:p>
        </p:txBody>
      </p:sp>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a:off x="2666447" y="4064303"/>
            <a:ext cx="1044149"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760677F-1098-4384-8269-1152EBEB9392}"/>
              </a:ext>
            </a:extLst>
          </p:cNvPr>
          <p:cNvSpPr txBox="1"/>
          <p:nvPr/>
        </p:nvSpPr>
        <p:spPr>
          <a:xfrm>
            <a:off x="1377392" y="5023056"/>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login</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
        <p:nvSpPr>
          <p:cNvPr id="8" name="テキスト ボックス 7">
            <a:extLst>
              <a:ext uri="{FF2B5EF4-FFF2-40B4-BE49-F238E27FC236}">
                <a16:creationId xmlns:a16="http://schemas.microsoft.com/office/drawing/2014/main" id="{CD9BA6BE-FC7A-4D3D-9F68-86AB38D4255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pic>
        <p:nvPicPr>
          <p:cNvPr id="10" name="図 9">
            <a:extLst>
              <a:ext uri="{FF2B5EF4-FFF2-40B4-BE49-F238E27FC236}">
                <a16:creationId xmlns:a16="http://schemas.microsoft.com/office/drawing/2014/main" id="{B7F4AA7C-00E4-43B3-B949-512DE8363ABE}"/>
              </a:ext>
            </a:extLst>
          </p:cNvPr>
          <p:cNvPicPr>
            <a:picLocks noChangeAspect="1"/>
          </p:cNvPicPr>
          <p:nvPr/>
        </p:nvPicPr>
        <p:blipFill>
          <a:blip r:embed="rId3"/>
          <a:stretch>
            <a:fillRect/>
          </a:stretch>
        </p:blipFill>
        <p:spPr>
          <a:xfrm>
            <a:off x="1377392" y="3058433"/>
            <a:ext cx="887847" cy="1903474"/>
          </a:xfrm>
          <a:prstGeom prst="rect">
            <a:avLst/>
          </a:prstGeom>
        </p:spPr>
      </p:pic>
      <p:pic>
        <p:nvPicPr>
          <p:cNvPr id="11" name="図 10">
            <a:extLst>
              <a:ext uri="{FF2B5EF4-FFF2-40B4-BE49-F238E27FC236}">
                <a16:creationId xmlns:a16="http://schemas.microsoft.com/office/drawing/2014/main" id="{7D80D77E-8F2A-419F-9797-CA2964C26D2D}"/>
              </a:ext>
            </a:extLst>
          </p:cNvPr>
          <p:cNvPicPr>
            <a:picLocks noChangeAspect="1"/>
          </p:cNvPicPr>
          <p:nvPr/>
        </p:nvPicPr>
        <p:blipFill>
          <a:blip r:embed="rId4"/>
          <a:stretch>
            <a:fillRect/>
          </a:stretch>
        </p:blipFill>
        <p:spPr>
          <a:xfrm>
            <a:off x="4148463" y="3063195"/>
            <a:ext cx="885626" cy="1898712"/>
          </a:xfrm>
          <a:prstGeom prst="rect">
            <a:avLst/>
          </a:prstGeom>
        </p:spPr>
      </p:pic>
      <p:pic>
        <p:nvPicPr>
          <p:cNvPr id="12" name="図 11">
            <a:extLst>
              <a:ext uri="{FF2B5EF4-FFF2-40B4-BE49-F238E27FC236}">
                <a16:creationId xmlns:a16="http://schemas.microsoft.com/office/drawing/2014/main" id="{4281D641-9EF4-4327-9DBD-FA871366F3A4}"/>
              </a:ext>
            </a:extLst>
          </p:cNvPr>
          <p:cNvPicPr>
            <a:picLocks noChangeAspect="1"/>
          </p:cNvPicPr>
          <p:nvPr/>
        </p:nvPicPr>
        <p:blipFill>
          <a:blip r:embed="rId5"/>
          <a:stretch>
            <a:fillRect/>
          </a:stretch>
        </p:blipFill>
        <p:spPr>
          <a:xfrm>
            <a:off x="10201406" y="1158532"/>
            <a:ext cx="887847" cy="1903474"/>
          </a:xfrm>
          <a:prstGeom prst="rect">
            <a:avLst/>
          </a:prstGeom>
        </p:spPr>
      </p:pic>
      <p:pic>
        <p:nvPicPr>
          <p:cNvPr id="15" name="図 14">
            <a:extLst>
              <a:ext uri="{FF2B5EF4-FFF2-40B4-BE49-F238E27FC236}">
                <a16:creationId xmlns:a16="http://schemas.microsoft.com/office/drawing/2014/main" id="{FC7732BD-3757-43FD-9B0A-2DF7101F906A}"/>
              </a:ext>
            </a:extLst>
          </p:cNvPr>
          <p:cNvPicPr>
            <a:picLocks noChangeAspect="1"/>
          </p:cNvPicPr>
          <p:nvPr/>
        </p:nvPicPr>
        <p:blipFill>
          <a:blip r:embed="rId6"/>
          <a:stretch>
            <a:fillRect/>
          </a:stretch>
        </p:blipFill>
        <p:spPr>
          <a:xfrm>
            <a:off x="7675139" y="1158532"/>
            <a:ext cx="887847" cy="1903474"/>
          </a:xfrm>
          <a:prstGeom prst="rect">
            <a:avLst/>
          </a:prstGeom>
        </p:spPr>
      </p:pic>
      <p:pic>
        <p:nvPicPr>
          <p:cNvPr id="17" name="図 16">
            <a:extLst>
              <a:ext uri="{FF2B5EF4-FFF2-40B4-BE49-F238E27FC236}">
                <a16:creationId xmlns:a16="http://schemas.microsoft.com/office/drawing/2014/main" id="{563F9BFF-9AC5-4122-A918-83C7E0DCEFCB}"/>
              </a:ext>
            </a:extLst>
          </p:cNvPr>
          <p:cNvPicPr>
            <a:picLocks noChangeAspect="1"/>
          </p:cNvPicPr>
          <p:nvPr/>
        </p:nvPicPr>
        <p:blipFill>
          <a:blip r:embed="rId7"/>
          <a:stretch>
            <a:fillRect/>
          </a:stretch>
        </p:blipFill>
        <p:spPr>
          <a:xfrm>
            <a:off x="7681647" y="4286777"/>
            <a:ext cx="887847" cy="1903474"/>
          </a:xfrm>
          <a:prstGeom prst="rect">
            <a:avLst/>
          </a:prstGeom>
        </p:spPr>
      </p:pic>
      <p:sp>
        <p:nvSpPr>
          <p:cNvPr id="18" name="テキスト ボックス 17">
            <a:extLst>
              <a:ext uri="{FF2B5EF4-FFF2-40B4-BE49-F238E27FC236}">
                <a16:creationId xmlns:a16="http://schemas.microsoft.com/office/drawing/2014/main" id="{159DCCBF-9196-4BEF-82BA-2B956F4FCFDB}"/>
              </a:ext>
            </a:extLst>
          </p:cNvPr>
          <p:cNvSpPr txBox="1"/>
          <p:nvPr/>
        </p:nvSpPr>
        <p:spPr>
          <a:xfrm>
            <a:off x="4145595" y="5023055"/>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home</a:t>
            </a:r>
          </a:p>
        </p:txBody>
      </p:sp>
      <p:sp>
        <p:nvSpPr>
          <p:cNvPr id="22" name="テキスト ボックス 21">
            <a:extLst>
              <a:ext uri="{FF2B5EF4-FFF2-40B4-BE49-F238E27FC236}">
                <a16:creationId xmlns:a16="http://schemas.microsoft.com/office/drawing/2014/main" id="{B6651C9E-9185-4BDB-9028-D6713DADB03C}"/>
              </a:ext>
            </a:extLst>
          </p:cNvPr>
          <p:cNvSpPr txBox="1"/>
          <p:nvPr/>
        </p:nvSpPr>
        <p:spPr>
          <a:xfrm>
            <a:off x="7675139" y="3123153"/>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pick</a:t>
            </a:r>
          </a:p>
        </p:txBody>
      </p:sp>
      <p:sp>
        <p:nvSpPr>
          <p:cNvPr id="26" name="テキスト ボックス 25">
            <a:extLst>
              <a:ext uri="{FF2B5EF4-FFF2-40B4-BE49-F238E27FC236}">
                <a16:creationId xmlns:a16="http://schemas.microsoft.com/office/drawing/2014/main" id="{D3A5B8FA-8F96-4AE8-8AB0-89BFEA237B64}"/>
              </a:ext>
            </a:extLst>
          </p:cNvPr>
          <p:cNvSpPr txBox="1"/>
          <p:nvPr/>
        </p:nvSpPr>
        <p:spPr>
          <a:xfrm>
            <a:off x="7681647" y="6251400"/>
            <a:ext cx="887849" cy="271549"/>
          </a:xfrm>
          <a:prstGeom prst="rect">
            <a:avLst/>
          </a:prstGeom>
          <a:noFill/>
        </p:spPr>
        <p:txBody>
          <a:bodyPr wrap="square" lIns="0" tIns="0" rIns="0" bIns="0" rtlCol="0" anchor="t" anchorCtr="0">
            <a:spAutoFit/>
          </a:bodyPr>
          <a:lstStyle/>
          <a:p>
            <a:pPr algn="ctr">
              <a:lnSpc>
                <a:spcPts val="24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logout</a:t>
            </a:r>
          </a:p>
        </p:txBody>
      </p:sp>
      <p:sp>
        <p:nvSpPr>
          <p:cNvPr id="28" name="テキスト ボックス 27">
            <a:extLst>
              <a:ext uri="{FF2B5EF4-FFF2-40B4-BE49-F238E27FC236}">
                <a16:creationId xmlns:a16="http://schemas.microsoft.com/office/drawing/2014/main" id="{708EED98-4866-4936-8F21-FD642C9949B4}"/>
              </a:ext>
            </a:extLst>
          </p:cNvPr>
          <p:cNvSpPr txBox="1"/>
          <p:nvPr/>
        </p:nvSpPr>
        <p:spPr>
          <a:xfrm>
            <a:off x="10201406" y="3123155"/>
            <a:ext cx="887849" cy="271549"/>
          </a:xfrm>
          <a:prstGeom prst="rect">
            <a:avLst/>
          </a:prstGeom>
          <a:noFill/>
        </p:spPr>
        <p:txBody>
          <a:bodyPr wrap="square" lIns="0" tIns="0" rIns="0" bIns="0" rtlCol="0" anchor="t" anchorCtr="0">
            <a:spAutoFit/>
          </a:bodyPr>
          <a:lstStyle/>
          <a:p>
            <a:pPr algn="ctr">
              <a:lnSpc>
                <a:spcPts val="24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カメラ</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5D844A1D-5939-421D-AC76-6ADCA8AA00BB}"/>
              </a:ext>
            </a:extLst>
          </p:cNvPr>
          <p:cNvCxnSpPr>
            <a:cxnSpLocks/>
          </p:cNvCxnSpPr>
          <p:nvPr/>
        </p:nvCxnSpPr>
        <p:spPr>
          <a:xfrm flipV="1">
            <a:off x="5350213" y="2485498"/>
            <a:ext cx="1979996" cy="1381967"/>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47A7621-A62C-4555-85A6-BE9BB54075C2}"/>
              </a:ext>
            </a:extLst>
          </p:cNvPr>
          <p:cNvCxnSpPr>
            <a:cxnSpLocks/>
          </p:cNvCxnSpPr>
          <p:nvPr/>
        </p:nvCxnSpPr>
        <p:spPr>
          <a:xfrm>
            <a:off x="5350213" y="4372502"/>
            <a:ext cx="2024977" cy="589405"/>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42BAFF9-92FB-4839-878F-77CC3F175137}"/>
              </a:ext>
            </a:extLst>
          </p:cNvPr>
          <p:cNvCxnSpPr>
            <a:cxnSpLocks/>
          </p:cNvCxnSpPr>
          <p:nvPr/>
        </p:nvCxnSpPr>
        <p:spPr>
          <a:xfrm flipV="1">
            <a:off x="8907916" y="2102685"/>
            <a:ext cx="948559" cy="7584"/>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3E10206-C1E2-4AEF-BB2F-32249B06C1E1}"/>
              </a:ext>
            </a:extLst>
          </p:cNvPr>
          <p:cNvCxnSpPr>
            <a:cxnSpLocks/>
          </p:cNvCxnSpPr>
          <p:nvPr/>
        </p:nvCxnSpPr>
        <p:spPr>
          <a:xfrm rot="10800000">
            <a:off x="1799617" y="5466945"/>
            <a:ext cx="5575574" cy="634312"/>
          </a:xfrm>
          <a:prstGeom prst="bentConnector3">
            <a:avLst>
              <a:gd name="adj1" fmla="val 100073"/>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E3CE6EDA-9E7A-41E2-AFD5-5CE22470DC1D}"/>
              </a:ext>
            </a:extLst>
          </p:cNvPr>
          <p:cNvCxnSpPr>
            <a:cxnSpLocks/>
          </p:cNvCxnSpPr>
          <p:nvPr/>
        </p:nvCxnSpPr>
        <p:spPr>
          <a:xfrm>
            <a:off x="8064230" y="3592703"/>
            <a:ext cx="0" cy="50906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395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からタイプすると時間がかかります。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en-US" altLang="ja-JP" sz="2000" err="1">
                <a:highlight>
                  <a:srgbClr val="FFFF00"/>
                </a:highlight>
                <a:latin typeface="Meiryo UI" panose="020B0604030504040204" pitchFamily="50" charset="-128"/>
                <a:ea typeface="Meiryo UI" panose="020B0604030504040204" pitchFamily="50" charset="-128"/>
              </a:rPr>
              <a:t>restapi</a:t>
            </a:r>
            <a:r>
              <a:rPr kumimoji="1" lang="en-US" altLang="ja-JP" sz="2000">
                <a:highlight>
                  <a:srgbClr val="FFFF00"/>
                </a:highlight>
                <a:latin typeface="Meiryo UI" panose="020B0604030504040204" pitchFamily="50" charset="-128"/>
                <a:ea typeface="Meiryo UI" panose="020B0604030504040204" pitchFamily="50" charset="-128"/>
              </a:rPr>
              <a:t>-</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/support/</a:t>
            </a:r>
            <a:r>
              <a:rPr kumimoji="1" lang="ja-JP" altLang="en-US" sz="200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ここはページ追加するだけで、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目新しいものがないので次に進みます。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982D8A04-F9EB-45A3-9D81-2D4042AE6A18}"/>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139640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それぞれのページに遷移できるようにします。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b="0" i="0">
                <a:solidFill>
                  <a:srgbClr val="333333"/>
                </a:solidFill>
                <a:effectLst/>
                <a:latin typeface="Meiryo UI" panose="020B0604030504040204" pitchFamily="50" charset="-128"/>
                <a:ea typeface="Meiryo UI" panose="020B0604030504040204" pitchFamily="50" charset="-128"/>
              </a:rPr>
              <a:t>React</a:t>
            </a:r>
            <a:r>
              <a:rPr kumimoji="1" lang="ja-JP" altLang="en-US" sz="2000" b="0" i="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a:highlight>
                  <a:srgbClr val="FFFF00"/>
                </a:highlight>
                <a:latin typeface="Meiryo UI" panose="020B0604030504040204" pitchFamily="50" charset="-128"/>
                <a:ea typeface="Meiryo UI" panose="020B0604030504040204" pitchFamily="50" charset="-128"/>
              </a:rPr>
              <a:t>React Router</a:t>
            </a:r>
            <a:r>
              <a:rPr kumimoji="1" lang="ja-JP" altLang="en-US" sz="2000" b="0" i="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333333"/>
              </a:solidFill>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frontend</a:t>
            </a:r>
            <a:r>
              <a:rPr kumimoji="1" lang="ja-JP" altLang="en-US" sz="2000">
                <a:latin typeface="Meiryo UI" panose="020B0604030504040204" pitchFamily="50" charset="-128"/>
                <a:ea typeface="Meiryo UI" panose="020B0604030504040204" pitchFamily="50" charset="-128"/>
              </a:rPr>
              <a:t>ディレクトリで次のコマンドでインストールします。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en-US" altLang="ja-JP" sz="2000">
                <a:highlight>
                  <a:srgbClr val="FFFF00"/>
                </a:highlight>
                <a:latin typeface="Meiryo UI" panose="020B0604030504040204" pitchFamily="50" charset="-128"/>
                <a:ea typeface="Meiryo UI" panose="020B0604030504040204" pitchFamily="50" charset="-128"/>
              </a:rPr>
              <a:t> install --save react-router-</a:t>
            </a:r>
            <a:r>
              <a:rPr kumimoji="1" lang="en-US" altLang="ja-JP" sz="2000" err="1">
                <a:highlight>
                  <a:srgbClr val="FFFF00"/>
                </a:highlight>
                <a:latin typeface="Meiryo UI" panose="020B0604030504040204" pitchFamily="50" charset="-128"/>
                <a:ea typeface="Meiryo UI" panose="020B0604030504040204" pitchFamily="50" charset="-128"/>
              </a:rPr>
              <a:t>dom</a:t>
            </a:r>
            <a:r>
              <a:rPr kumimoji="1" lang="en-US" altLang="ja-JP" sz="2000">
                <a:highlight>
                  <a:srgbClr val="FFFF00"/>
                </a:highlight>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URL</a:t>
            </a:r>
            <a:r>
              <a:rPr kumimoji="1" lang="ja-JP" altLang="en-US" sz="2800" b="1">
                <a:latin typeface="Meiryo UI" panose="020B0604030504040204" pitchFamily="50" charset="-128"/>
                <a:ea typeface="Meiryo UI" panose="020B0604030504040204" pitchFamily="50" charset="-128"/>
              </a:rPr>
              <a:t>ルーティングの設定</a:t>
            </a:r>
          </a:p>
        </p:txBody>
      </p:sp>
      <p:sp>
        <p:nvSpPr>
          <p:cNvPr id="2" name="スライド番号プレースホルダー 1">
            <a:extLst>
              <a:ext uri="{FF2B5EF4-FFF2-40B4-BE49-F238E27FC236}">
                <a16:creationId xmlns:a16="http://schemas.microsoft.com/office/drawing/2014/main" id="{6866E8DB-5C93-4738-8E36-ECC321301B7D}"/>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32634114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URL</a:t>
            </a:r>
            <a:r>
              <a:rPr kumimoji="1" lang="ja-JP" altLang="en-US" sz="2800" b="1">
                <a:latin typeface="Meiryo UI" panose="020B0604030504040204" pitchFamily="50" charset="-128"/>
                <a:ea typeface="Meiryo UI" panose="020B0604030504040204" pitchFamily="50" charset="-128"/>
              </a:rPr>
              <a:t>ルーティングの設定（ルーティングの定義）</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App.tsx</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35A61F5-0516-490F-AACB-1B2D7365F7DC}"/>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
        <p:nvSpPr>
          <p:cNvPr id="8" name="テキスト ボックス 7">
            <a:extLst>
              <a:ext uri="{FF2B5EF4-FFF2-40B4-BE49-F238E27FC236}">
                <a16:creationId xmlns:a16="http://schemas.microsoft.com/office/drawing/2014/main" id="{A95694D3-3553-41D5-AD3D-6328808503D5}"/>
              </a:ext>
            </a:extLst>
          </p:cNvPr>
          <p:cNvSpPr txBox="1"/>
          <p:nvPr/>
        </p:nvSpPr>
        <p:spPr>
          <a:xfrm>
            <a:off x="554474" y="1867901"/>
            <a:ext cx="4416360" cy="4339650"/>
          </a:xfrm>
          <a:prstGeom prst="rect">
            <a:avLst/>
          </a:prstGeom>
          <a:solidFill>
            <a:schemeClr val="accent3">
              <a:lumMod val="20000"/>
              <a:lumOff val="80000"/>
            </a:schemeClr>
          </a:solidFill>
        </p:spPr>
        <p:txBody>
          <a:bodyPr wrap="square" bIns="0" rtlCol="0">
            <a:spAutoFit/>
          </a:bodyPr>
          <a:lstStyle/>
          <a:p>
            <a:r>
              <a:rPr lang="en-US" altLang="ja-JP" sz="900">
                <a:solidFill>
                  <a:schemeClr val="bg1">
                    <a:lumMod val="65000"/>
                  </a:schemeClr>
                </a:solidFill>
                <a:effectLst/>
                <a:latin typeface="Consolas" panose="020B0609020204030204" pitchFamily="49" charset="0"/>
              </a:rPr>
              <a:t>import React from 'react';</a:t>
            </a:r>
          </a:p>
          <a:p>
            <a:r>
              <a:rPr lang="en-US" altLang="ja-JP" sz="900">
                <a:solidFill>
                  <a:srgbClr val="B052A1"/>
                </a:solidFill>
                <a:effectLst/>
                <a:latin typeface="Consolas" panose="020B0609020204030204" pitchFamily="49" charset="0"/>
              </a:rPr>
              <a:t>import</a:t>
            </a:r>
            <a:r>
              <a:rPr lang="en-US" altLang="ja-JP" sz="900">
                <a:solidFill>
                  <a:srgbClr val="1A1A1A"/>
                </a:solidFill>
                <a:effectLst/>
                <a:latin typeface="Consolas" panose="020B0609020204030204" pitchFamily="49" charset="0"/>
              </a:rPr>
              <a:t> { </a:t>
            </a:r>
            <a:r>
              <a:rPr lang="en-US" altLang="ja-JP" sz="900" err="1">
                <a:solidFill>
                  <a:srgbClr val="3778B7"/>
                </a:solidFill>
                <a:effectLst/>
                <a:latin typeface="Consolas" panose="020B0609020204030204" pitchFamily="49" charset="0"/>
              </a:rPr>
              <a:t>BrowserRouter</a:t>
            </a:r>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Route</a:t>
            </a:r>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Switch</a:t>
            </a:r>
            <a:r>
              <a:rPr lang="en-US" altLang="ja-JP" sz="900">
                <a:solidFill>
                  <a:srgbClr val="1A1A1A"/>
                </a:solidFill>
                <a:effectLst/>
                <a:latin typeface="Consolas" panose="020B0609020204030204" pitchFamily="49" charset="0"/>
              </a:rPr>
              <a:t> } </a:t>
            </a:r>
            <a:r>
              <a:rPr lang="en-US" altLang="ja-JP" sz="900">
                <a:solidFill>
                  <a:srgbClr val="B052A1"/>
                </a:solidFill>
                <a:effectLst/>
                <a:latin typeface="Consolas" panose="020B0609020204030204" pitchFamily="49" charset="0"/>
              </a:rPr>
              <a:t>from</a:t>
            </a:r>
            <a:r>
              <a:rPr lang="en-US" altLang="ja-JP" sz="900">
                <a:solidFill>
                  <a:srgbClr val="1A1A1A"/>
                </a:solidFill>
                <a:effectLst/>
                <a:latin typeface="Consolas" panose="020B0609020204030204" pitchFamily="49" charset="0"/>
              </a:rPr>
              <a:t> </a:t>
            </a:r>
            <a:r>
              <a:rPr lang="en-US" altLang="ja-JP" sz="900">
                <a:solidFill>
                  <a:srgbClr val="428226"/>
                </a:solidFill>
                <a:effectLst/>
                <a:latin typeface="Consolas" panose="020B0609020204030204" pitchFamily="49" charset="0"/>
              </a:rPr>
              <a:t>'react-router-</a:t>
            </a:r>
            <a:r>
              <a:rPr lang="en-US" altLang="ja-JP" sz="900" err="1">
                <a:solidFill>
                  <a:srgbClr val="428226"/>
                </a:solidFill>
                <a:effectLst/>
                <a:latin typeface="Consolas" panose="020B0609020204030204" pitchFamily="49" charset="0"/>
              </a:rPr>
              <a:t>dom</a:t>
            </a:r>
            <a:r>
              <a:rPr lang="en-US" altLang="ja-JP" sz="900">
                <a:solidFill>
                  <a:srgbClr val="428226"/>
                </a:solidFill>
                <a:effectLst/>
                <a:latin typeface="Consolas" panose="020B0609020204030204" pitchFamily="49" charset="0"/>
              </a:rPr>
              <a:t>'</a:t>
            </a:r>
            <a:r>
              <a:rPr lang="en-US" altLang="ja-JP" sz="900">
                <a:solidFill>
                  <a:srgbClr val="1A1A1A"/>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'./App.css';</a:t>
            </a:r>
          </a:p>
          <a:p>
            <a:r>
              <a:rPr lang="en-US" altLang="ja-JP" sz="900">
                <a:solidFill>
                  <a:schemeClr val="bg1">
                    <a:lumMod val="65000"/>
                  </a:schemeClr>
                </a:solidFill>
                <a:effectLst/>
                <a:latin typeface="Consolas" panose="020B0609020204030204" pitchFamily="49" charset="0"/>
              </a:rPr>
              <a:t>import { Login } from './components/Login';</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NavigationHeader</a:t>
            </a:r>
            <a:r>
              <a:rPr lang="en-US" altLang="ja-JP" sz="900">
                <a:solidFill>
                  <a:schemeClr val="bg1">
                    <a:lumMod val="65000"/>
                  </a:schemeClr>
                </a:solidFill>
                <a:effectLst/>
                <a:latin typeface="Consolas" panose="020B0609020204030204" pitchFamily="49" charset="0"/>
              </a:rPr>
              <a:t> } from './components/</a:t>
            </a:r>
            <a:r>
              <a:rPr lang="en-US" altLang="ja-JP" sz="900" err="1">
                <a:solidFill>
                  <a:schemeClr val="bg1">
                    <a:lumMod val="65000"/>
                  </a:schemeClr>
                </a:solidFill>
                <a:effectLst/>
                <a:latin typeface="Consolas" panose="020B0609020204030204" pitchFamily="49" charset="0"/>
              </a:rPr>
              <a:t>NavigationHeader</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Signup } from './components/Signup';</a:t>
            </a:r>
          </a:p>
          <a:p>
            <a:r>
              <a:rPr lang="en-US" altLang="ja-JP" sz="900">
                <a:solidFill>
                  <a:schemeClr val="bg1">
                    <a:lumMod val="65000"/>
                  </a:schemeClr>
                </a:solidFill>
                <a:effectLst/>
                <a:latin typeface="Consolas" panose="020B0609020204030204" pitchFamily="49" charset="0"/>
              </a:rPr>
              <a:t>import { </a:t>
            </a:r>
            <a:r>
              <a:rPr lang="en-US" altLang="ja-JP" sz="900" err="1">
                <a:solidFill>
                  <a:schemeClr val="bg1">
                    <a:lumMod val="65000"/>
                  </a:schemeClr>
                </a:solidFill>
                <a:effectLst/>
                <a:latin typeface="Consolas" panose="020B0609020204030204" pitchFamily="49" charset="0"/>
              </a:rPr>
              <a:t>TodoBoard</a:t>
            </a:r>
            <a:r>
              <a:rPr lang="en-US" altLang="ja-JP" sz="900">
                <a:solidFill>
                  <a:schemeClr val="bg1">
                    <a:lumMod val="65000"/>
                  </a:schemeClr>
                </a:solidFill>
                <a:effectLst/>
                <a:latin typeface="Consolas" panose="020B0609020204030204" pitchFamily="49" charset="0"/>
              </a:rPr>
              <a:t> } from './components/</a:t>
            </a:r>
            <a:r>
              <a:rPr lang="en-US" altLang="ja-JP" sz="900" err="1">
                <a:solidFill>
                  <a:schemeClr val="bg1">
                    <a:lumMod val="65000"/>
                  </a:schemeClr>
                </a:solidFill>
                <a:effectLst/>
                <a:latin typeface="Consolas" panose="020B0609020204030204" pitchFamily="49" charset="0"/>
              </a:rPr>
              <a:t>TodoBoard</a:t>
            </a:r>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import { Welcome } from './components/Welcome';</a:t>
            </a:r>
          </a:p>
          <a:p>
            <a:br>
              <a:rPr lang="en-US" altLang="ja-JP" sz="900">
                <a:solidFill>
                  <a:schemeClr val="bg1">
                    <a:lumMod val="65000"/>
                  </a:schemeClr>
                </a:solidFill>
                <a:effectLst/>
                <a:latin typeface="Consolas" panose="020B0609020204030204" pitchFamily="49" charset="0"/>
              </a:rPr>
            </a:br>
            <a:r>
              <a:rPr lang="en-US" altLang="ja-JP" sz="900">
                <a:solidFill>
                  <a:schemeClr val="bg1">
                    <a:lumMod val="65000"/>
                  </a:schemeClr>
                </a:solidFill>
                <a:effectLst/>
                <a:latin typeface="Consolas" panose="020B0609020204030204" pitchFamily="49" charset="0"/>
              </a:rPr>
              <a:t>function App() {</a:t>
            </a:r>
          </a:p>
          <a:p>
            <a:r>
              <a:rPr lang="en-US" altLang="ja-JP" sz="900">
                <a:solidFill>
                  <a:schemeClr val="bg1">
                    <a:lumMod val="65000"/>
                  </a:schemeClr>
                </a:solidFill>
                <a:effectLst/>
                <a:latin typeface="Consolas" panose="020B0609020204030204" pitchFamily="49" charset="0"/>
              </a:rPr>
              <a:t>  return (</a:t>
            </a:r>
          </a:p>
          <a:p>
            <a:r>
              <a:rPr lang="en-US" altLang="ja-JP" sz="900">
                <a:solidFill>
                  <a:srgbClr val="1A1A1A"/>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BrowserRouter</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NavigationHeader</a:t>
            </a:r>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Switch</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Route </a:t>
            </a:r>
            <a:r>
              <a:rPr lang="en-US" altLang="ja-JP" sz="900">
                <a:solidFill>
                  <a:srgbClr val="B052A1"/>
                </a:solidFill>
                <a:effectLst/>
                <a:latin typeface="Consolas" panose="020B0609020204030204" pitchFamily="49" charset="0"/>
              </a:rPr>
              <a:t>exact</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path</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"/board"</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TodoBoard</a:t>
            </a:r>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Route</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Route </a:t>
            </a:r>
            <a:r>
              <a:rPr lang="en-US" altLang="ja-JP" sz="900">
                <a:solidFill>
                  <a:srgbClr val="B052A1"/>
                </a:solidFill>
                <a:effectLst/>
                <a:latin typeface="Consolas" panose="020B0609020204030204" pitchFamily="49" charset="0"/>
              </a:rPr>
              <a:t>exact</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path</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"/signup"</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Signup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Route</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Route </a:t>
            </a:r>
            <a:r>
              <a:rPr lang="en-US" altLang="ja-JP" sz="900">
                <a:solidFill>
                  <a:srgbClr val="B052A1"/>
                </a:solidFill>
                <a:effectLst/>
                <a:latin typeface="Consolas" panose="020B0609020204030204" pitchFamily="49" charset="0"/>
              </a:rPr>
              <a:t>exact</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path</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"/login"</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Login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Route</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Route </a:t>
            </a:r>
            <a:r>
              <a:rPr lang="en-US" altLang="ja-JP" sz="900">
                <a:solidFill>
                  <a:srgbClr val="B052A1"/>
                </a:solidFill>
                <a:effectLst/>
                <a:latin typeface="Consolas" panose="020B0609020204030204" pitchFamily="49" charset="0"/>
              </a:rPr>
              <a:t>exact</a:t>
            </a:r>
            <a:r>
              <a:rPr lang="en-US" altLang="ja-JP" sz="900">
                <a:solidFill>
                  <a:srgbClr val="428226"/>
                </a:solidFill>
                <a:effectLst/>
                <a:latin typeface="Consolas" panose="020B0609020204030204" pitchFamily="49" charset="0"/>
              </a:rPr>
              <a:t> </a:t>
            </a:r>
            <a:r>
              <a:rPr lang="en-US" altLang="ja-JP" sz="900">
                <a:solidFill>
                  <a:srgbClr val="B052A1"/>
                </a:solidFill>
                <a:effectLst/>
                <a:latin typeface="Consolas" panose="020B0609020204030204" pitchFamily="49" charset="0"/>
              </a:rPr>
              <a:t>path</a:t>
            </a:r>
            <a:r>
              <a:rPr lang="en-US" altLang="ja-JP" sz="900">
                <a:solidFill>
                  <a:srgbClr val="A56416"/>
                </a:solidFill>
                <a:effectLst/>
                <a:latin typeface="Consolas" panose="020B0609020204030204" pitchFamily="49" charset="0"/>
              </a:rPr>
              <a:t>=</a:t>
            </a:r>
            <a:r>
              <a:rPr lang="en-US" altLang="ja-JP" sz="900">
                <a:solidFill>
                  <a:srgbClr val="428226"/>
                </a:solidFill>
                <a:effectLst/>
                <a:latin typeface="Consolas" panose="020B0609020204030204" pitchFamily="49" charset="0"/>
              </a:rPr>
              <a:t>"/"</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Welcome </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Route</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a:solidFill>
                  <a:srgbClr val="428226"/>
                </a:solidFill>
                <a:effectLst/>
                <a:latin typeface="Consolas" panose="020B0609020204030204" pitchFamily="49" charset="0"/>
              </a:rPr>
              <a:t>Switch</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rgbClr val="428226"/>
                </a:solidFill>
                <a:effectLst/>
                <a:latin typeface="Consolas" panose="020B0609020204030204" pitchFamily="49" charset="0"/>
              </a:rPr>
              <a:t>    </a:t>
            </a:r>
            <a:r>
              <a:rPr lang="en-US" altLang="ja-JP" sz="900">
                <a:solidFill>
                  <a:srgbClr val="3778B7"/>
                </a:solidFill>
                <a:effectLst/>
                <a:latin typeface="Consolas" panose="020B0609020204030204" pitchFamily="49" charset="0"/>
              </a:rPr>
              <a:t>&lt;/</a:t>
            </a:r>
            <a:r>
              <a:rPr lang="en-US" altLang="ja-JP" sz="900" err="1">
                <a:solidFill>
                  <a:srgbClr val="428226"/>
                </a:solidFill>
                <a:effectLst/>
                <a:latin typeface="Consolas" panose="020B0609020204030204" pitchFamily="49" charset="0"/>
              </a:rPr>
              <a:t>BrowserRouter</a:t>
            </a:r>
            <a:r>
              <a:rPr lang="en-US" altLang="ja-JP" sz="900">
                <a:solidFill>
                  <a:srgbClr val="3778B7"/>
                </a:solidFill>
                <a:effectLst/>
                <a:latin typeface="Consolas" panose="020B0609020204030204" pitchFamily="49" charset="0"/>
              </a:rPr>
              <a:t>&gt;</a:t>
            </a:r>
            <a:endParaRPr lang="en-US" altLang="ja-JP" sz="900">
              <a:solidFill>
                <a:srgbClr val="1A1A1A"/>
              </a:solidFill>
              <a:effectLst/>
              <a:latin typeface="Consolas" panose="020B0609020204030204" pitchFamily="49" charset="0"/>
            </a:endParaRPr>
          </a:p>
          <a:p>
            <a:r>
              <a:rPr lang="en-US" altLang="ja-JP" sz="900">
                <a:solidFill>
                  <a:schemeClr val="bg1">
                    <a:lumMod val="65000"/>
                  </a:schemeClr>
                </a:solidFill>
                <a:effectLst/>
                <a:latin typeface="Consolas" panose="020B0609020204030204" pitchFamily="49" charset="0"/>
              </a:rPr>
              <a:t>  );</a:t>
            </a:r>
          </a:p>
          <a:p>
            <a:r>
              <a:rPr lang="en-US" altLang="ja-JP" sz="900">
                <a:solidFill>
                  <a:schemeClr val="bg1">
                    <a:lumMod val="65000"/>
                  </a:schemeClr>
                </a:solidFill>
                <a:effectLst/>
                <a:latin typeface="Consolas" panose="020B0609020204030204" pitchFamily="49" charset="0"/>
              </a:rPr>
              <a:t>}</a:t>
            </a:r>
          </a:p>
          <a:p>
            <a:r>
              <a:rPr lang="en-US" altLang="ja-JP" sz="90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D802BAD4-7989-4394-9616-39A63AC1FBE0}"/>
              </a:ext>
            </a:extLst>
          </p:cNvPr>
          <p:cNvSpPr txBox="1"/>
          <p:nvPr/>
        </p:nvSpPr>
        <p:spPr>
          <a:xfrm>
            <a:off x="5360391" y="3670985"/>
            <a:ext cx="5087391" cy="1287212"/>
          </a:xfrm>
          <a:prstGeom prst="rect">
            <a:avLst/>
          </a:prstGeom>
          <a:solidFill>
            <a:schemeClr val="accent4"/>
          </a:solidFill>
        </p:spPr>
        <p:txBody>
          <a:bodyPr wrap="square" rtlCol="0">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BrowserRouter</a:t>
            </a:r>
            <a:r>
              <a:rPr kumimoji="1" lang="ja-JP" altLang="en-US" sz="1600">
                <a:solidFill>
                  <a:schemeClr val="bg1"/>
                </a:solidFill>
                <a:latin typeface="Meiryo UI" panose="020B0604030504040204" pitchFamily="50" charset="-128"/>
                <a:ea typeface="Meiryo UI" panose="020B0604030504040204" pitchFamily="50" charset="-128"/>
              </a:rPr>
              <a:t>コンポで</a:t>
            </a:r>
            <a:r>
              <a:rPr kumimoji="1" lang="en-US" altLang="ja-JP" sz="1600" err="1">
                <a:solidFill>
                  <a:schemeClr val="bg1"/>
                </a:solidFill>
                <a:latin typeface="Meiryo UI" panose="020B0604030504040204" pitchFamily="50" charset="-128"/>
                <a:ea typeface="Meiryo UI" panose="020B0604030504040204" pitchFamily="50" charset="-128"/>
              </a:rPr>
              <a:t>ReactRouter</a:t>
            </a:r>
            <a:r>
              <a:rPr kumimoji="1" lang="ja-JP" altLang="en-US" sz="1600">
                <a:solidFill>
                  <a:schemeClr val="bg1"/>
                </a:solidFill>
                <a:latin typeface="Meiryo UI" panose="020B0604030504040204" pitchFamily="50" charset="-128"/>
                <a:ea typeface="Meiryo UI" panose="020B0604030504040204" pitchFamily="50" charset="-128"/>
              </a:rPr>
              <a:t>を有効化します。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Switch</a:t>
            </a:r>
            <a:r>
              <a:rPr kumimoji="1" lang="ja-JP" altLang="en-US" sz="1600">
                <a:solidFill>
                  <a:schemeClr val="bg1"/>
                </a:solidFill>
                <a:latin typeface="Meiryo UI" panose="020B0604030504040204" pitchFamily="50" charset="-128"/>
                <a:ea typeface="Meiryo UI" panose="020B0604030504040204" pitchFamily="50" charset="-128"/>
              </a:rPr>
              <a:t>コンポと</a:t>
            </a:r>
            <a:r>
              <a:rPr kumimoji="1" lang="en-US" altLang="ja-JP" sz="1600">
                <a:solidFill>
                  <a:schemeClr val="bg1"/>
                </a:solidFill>
                <a:latin typeface="Meiryo UI" panose="020B0604030504040204" pitchFamily="50" charset="-128"/>
                <a:ea typeface="Meiryo UI" panose="020B0604030504040204" pitchFamily="50" charset="-128"/>
              </a:rPr>
              <a:t>Route</a:t>
            </a:r>
            <a:r>
              <a:rPr kumimoji="1" lang="ja-JP" altLang="en-US" sz="160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デフォルトで部分一致のため、</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exact</a:t>
            </a:r>
            <a:r>
              <a:rPr kumimoji="1" lang="ja-JP" altLang="en-US" sz="160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URL</a:t>
            </a:r>
            <a:r>
              <a:rPr kumimoji="1" lang="ja-JP" altLang="en-US" sz="2800" b="1">
                <a:latin typeface="Meiryo UI" panose="020B0604030504040204" pitchFamily="50" charset="-128"/>
                <a:ea typeface="Meiryo UI" panose="020B0604030504040204" pitchFamily="50" charset="-128"/>
              </a:rPr>
              <a:t>ルーティングの設定（</a:t>
            </a:r>
            <a:r>
              <a:rPr kumimoji="1" lang="en-US" altLang="ja-JP" sz="2800" b="1">
                <a:latin typeface="Meiryo UI" panose="020B0604030504040204" pitchFamily="50" charset="-128"/>
                <a:ea typeface="Meiryo UI" panose="020B0604030504040204" pitchFamily="50" charset="-128"/>
              </a:rPr>
              <a:t>Welcome</a:t>
            </a:r>
            <a:r>
              <a:rPr kumimoji="1" lang="ja-JP" altLang="en-US" sz="2800" b="1">
                <a:latin typeface="Meiryo UI" panose="020B0604030504040204" pitchFamily="50" charset="-128"/>
                <a:ea typeface="Meiryo UI" panose="020B0604030504040204" pitchFamily="50" charset="-128"/>
              </a:rPr>
              <a:t>ページ）</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Welcome.tsx</a:t>
            </a:r>
            <a:endParaRPr kumimoji="1" lang="ja-JP" altLang="en-US"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160529" y="3140655"/>
            <a:ext cx="4320704"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マークアップのボタンやリンク等で遷移させたい場合は</a:t>
            </a:r>
            <a:r>
              <a:rPr kumimoji="1" lang="en-US" altLang="ja-JP" sz="1600">
                <a:solidFill>
                  <a:schemeClr val="bg1"/>
                </a:solidFill>
                <a:latin typeface="Meiryo UI" panose="020B0604030504040204" pitchFamily="50" charset="-128"/>
                <a:ea typeface="Meiryo UI" panose="020B0604030504040204" pitchFamily="50" charset="-128"/>
              </a:rPr>
              <a:t>Link</a:t>
            </a:r>
            <a:r>
              <a:rPr kumimoji="1" lang="ja-JP" altLang="en-US" sz="1600">
                <a:solidFill>
                  <a:schemeClr val="bg1"/>
                </a:solidFill>
                <a:latin typeface="Meiryo UI" panose="020B0604030504040204" pitchFamily="50" charset="-128"/>
                <a:ea typeface="Meiryo UI" panose="020B0604030504040204" pitchFamily="50" charset="-128"/>
              </a:rPr>
              <a:t>コンポを使用してページ遷移を実装します。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a:xfrm>
            <a:off x="8552234" y="6436916"/>
            <a:ext cx="2743200" cy="365125"/>
          </a:xfrm>
        </p:spPr>
        <p:txBody>
          <a:bodyPr/>
          <a:lstStyle/>
          <a:p>
            <a:fld id="{A783C381-2822-4F05-8A88-66F73725CF2D}" type="slidenum">
              <a:rPr kumimoji="1" lang="ja-JP" altLang="en-US" smtClean="0"/>
              <a:t>93</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5" y="1871077"/>
            <a:ext cx="4416360"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Link</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"react-router-</a:t>
            </a:r>
            <a:r>
              <a:rPr lang="en-US" altLang="ja-JP" sz="900" b="0" err="1">
                <a:solidFill>
                  <a:srgbClr val="428226"/>
                </a:solidFill>
                <a:effectLst/>
                <a:latin typeface="Consolas" panose="020B0609020204030204" pitchFamily="49" charset="0"/>
              </a:rPr>
              <a:t>dom</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'./Welcome.css';</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Welcome: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Welcome_content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&lt;h1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Welcome_title</a:t>
            </a:r>
            <a:r>
              <a:rPr lang="en-US" altLang="ja-JP" sz="900" b="0">
                <a:solidFill>
                  <a:schemeClr val="bg1">
                    <a:lumMod val="65000"/>
                  </a:schemeClr>
                </a:solidFill>
                <a:effectLst/>
                <a:latin typeface="Consolas" panose="020B0609020204030204" pitchFamily="49" charset="0"/>
              </a:rPr>
              <a:t>"&gt;Welcome&lt;/h1&gt;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Welcome_buttonGroup</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Link </a:t>
            </a:r>
            <a:r>
              <a:rPr lang="en-US" altLang="ja-JP" sz="900" b="0">
                <a:solidFill>
                  <a:srgbClr val="B052A1"/>
                </a:solidFill>
                <a:effectLst/>
                <a:latin typeface="Consolas" panose="020B0609020204030204" pitchFamily="49" charset="0"/>
              </a:rPr>
              <a:t>to</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"/signup"</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&lt;button</a:t>
            </a:r>
            <a:r>
              <a:rPr lang="en-US" altLang="ja-JP" sz="900" b="0">
                <a:solidFill>
                  <a:srgbClr val="428226"/>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className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err="1">
                <a:solidFill>
                  <a:srgbClr val="428226"/>
                </a:solidFill>
                <a:effectLst/>
                <a:latin typeface="Consolas" panose="020B0609020204030204" pitchFamily="49" charset="0"/>
              </a:rPr>
              <a:t>Welcome_button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ja-JP" altLang="en-US" sz="900" b="0">
                <a:solidFill>
                  <a:srgbClr val="428226"/>
                </a:solidFill>
                <a:effectLst/>
                <a:latin typeface="Consolas" panose="020B0609020204030204" pitchFamily="49" charset="0"/>
              </a:rPr>
              <a:t>登録する</a:t>
            </a:r>
            <a:r>
              <a:rPr lang="en-US" altLang="ja-JP" sz="900" b="0">
                <a:solidFill>
                  <a:srgbClr val="3778B7"/>
                </a:solidFill>
                <a:effectLst/>
                <a:latin typeface="Consolas" panose="020B0609020204030204" pitchFamily="49" charset="0"/>
              </a:rPr>
              <a:t>&lt;/button&gt;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Link</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3009854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426104" cy="1107996"/>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URL</a:t>
            </a:r>
            <a:r>
              <a:rPr kumimoji="1" lang="ja-JP" altLang="en-US" sz="2800" b="1">
                <a:latin typeface="Meiryo UI" panose="020B0604030504040204" pitchFamily="50" charset="-128"/>
                <a:ea typeface="Meiryo UI" panose="020B0604030504040204" pitchFamily="50" charset="-128"/>
              </a:rPr>
              <a:t>ルーティングの設定（ユーザ登録ページ、ログインページ）</a:t>
            </a:r>
            <a:endParaRPr kumimoji="1" lang="en-US" altLang="ja-JP" sz="2800" b="1">
              <a:latin typeface="Meiryo UI" panose="020B0604030504040204" pitchFamily="50" charset="-128"/>
              <a:ea typeface="Meiryo UI" panose="020B0604030504040204" pitchFamily="50" charset="-128"/>
            </a:endParaRPr>
          </a:p>
          <a:p>
            <a:endParaRPr kumimoji="1" lang="en-US" altLang="ja-JP" sz="10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Signup.tsx</a:t>
            </a:r>
            <a:r>
              <a:rPr kumimoji="1" lang="ja-JP" altLang="en-US" sz="2800" b="1">
                <a:latin typeface="Meiryo UI" panose="020B0604030504040204" pitchFamily="50" charset="-128"/>
                <a:ea typeface="Meiryo UI" panose="020B0604030504040204" pitchFamily="50" charset="-128"/>
              </a:rPr>
              <a:t>　　　　　　　　　　　　　　　</a:t>
            </a:r>
            <a:r>
              <a:rPr kumimoji="1" lang="en-US" altLang="ja-JP" sz="2800" b="1" err="1">
                <a:latin typeface="Meiryo UI" panose="020B0604030504040204" pitchFamily="50" charset="-128"/>
                <a:ea typeface="Meiryo UI" panose="020B0604030504040204" pitchFamily="50" charset="-128"/>
              </a:rPr>
              <a:t>Login.tsx</a:t>
            </a:r>
            <a:endParaRPr kumimoji="1" lang="ja-JP" altLang="en-US" sz="2800" b="1">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8"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useHistory</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"react-router-</a:t>
            </a:r>
            <a:r>
              <a:rPr lang="en-US" altLang="ja-JP" sz="900" b="0" err="1">
                <a:solidFill>
                  <a:srgbClr val="428226"/>
                </a:solidFill>
                <a:effectLst/>
                <a:latin typeface="Consolas" panose="020B0609020204030204" pitchFamily="49" charset="0"/>
              </a:rPr>
              <a:t>dom</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'./Signup.css';</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Signup: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history</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useHistory</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signup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React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FormEventHandler</a:t>
            </a:r>
            <a:r>
              <a:rPr lang="en-US" altLang="ja-JP" sz="900" b="0">
                <a:solidFill>
                  <a:srgbClr val="1A1A1A"/>
                </a:solidFill>
                <a:effectLst/>
                <a:latin typeface="Consolas" panose="020B0609020204030204" pitchFamily="49" charset="0"/>
              </a:rPr>
              <a:t>&lt;</a:t>
            </a:r>
            <a:r>
              <a:rPr lang="en-US" altLang="ja-JP" sz="900" b="0" err="1">
                <a:solidFill>
                  <a:srgbClr val="A56416"/>
                </a:solidFill>
                <a:effectLst/>
                <a:latin typeface="Consolas" panose="020B0609020204030204" pitchFamily="49" charset="0"/>
              </a:rPr>
              <a:t>HTMLFormElement</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event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event</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preventDefault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history</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push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Signup_content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Signup_box</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Signup_title</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&lt;h1&gt;</a:t>
            </a:r>
            <a:r>
              <a:rPr lang="ja-JP" altLang="en-US" sz="900" b="0">
                <a:solidFill>
                  <a:schemeClr val="bg1">
                    <a:lumMod val="65000"/>
                  </a:schemeClr>
                </a:solidFill>
                <a:effectLst/>
                <a:latin typeface="Consolas" panose="020B0609020204030204" pitchFamily="49" charset="0"/>
              </a:rPr>
              <a:t>ユーザー登録</a:t>
            </a:r>
            <a:r>
              <a:rPr lang="en-US" altLang="ja-JP" sz="900" b="0">
                <a:solidFill>
                  <a:schemeClr val="bg1">
                    <a:lumMod val="65000"/>
                  </a:schemeClr>
                </a:solidFill>
                <a:effectLst/>
                <a:latin typeface="Consolas" panose="020B0609020204030204" pitchFamily="49" charset="0"/>
              </a:rPr>
              <a:t>&lt;/h1&gt;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&lt;form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Signup_form</a:t>
            </a:r>
            <a:r>
              <a:rPr lang="en-US" altLang="ja-JP" sz="900" b="0">
                <a:solidFill>
                  <a:schemeClr val="bg1">
                    <a:lumMod val="65000"/>
                  </a:schemeClr>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onSubmit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signup</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名前</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&lt;input type="text" /&gt;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パスワード</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&lt;input type="password" /&gt;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Signup_buttonGroup</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&lt;button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Signup_button</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登録する</a:t>
            </a:r>
            <a:r>
              <a:rPr lang="en-US" altLang="ja-JP" sz="900" b="0">
                <a:solidFill>
                  <a:schemeClr val="bg1">
                    <a:lumMod val="65000"/>
                  </a:schemeClr>
                </a:solidFill>
                <a:effectLst/>
                <a:latin typeface="Consolas" panose="020B0609020204030204" pitchFamily="49" charset="0"/>
              </a:rPr>
              <a:t>&lt;/button&gt;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&lt;/form&gt;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
        <p:nvSpPr>
          <p:cNvPr id="20" name="テキスト ボックス 19">
            <a:extLst>
              <a:ext uri="{FF2B5EF4-FFF2-40B4-BE49-F238E27FC236}">
                <a16:creationId xmlns:a16="http://schemas.microsoft.com/office/drawing/2014/main" id="{AC5E6356-70C8-42BC-B5D8-C6BB86434BE3}"/>
              </a:ext>
            </a:extLst>
          </p:cNvPr>
          <p:cNvSpPr txBox="1"/>
          <p:nvPr/>
        </p:nvSpPr>
        <p:spPr>
          <a:xfrm>
            <a:off x="6096000"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useHistory</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"react-router-</a:t>
            </a:r>
            <a:r>
              <a:rPr lang="en-US" altLang="ja-JP" sz="900" b="0" err="1">
                <a:solidFill>
                  <a:srgbClr val="428226"/>
                </a:solidFill>
                <a:effectLst/>
                <a:latin typeface="Consolas" panose="020B0609020204030204" pitchFamily="49" charset="0"/>
              </a:rPr>
              <a:t>dom</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'./Login.css';</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Login: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history</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useHistory</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React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FormEventHandler</a:t>
            </a:r>
            <a:r>
              <a:rPr lang="en-US" altLang="ja-JP" sz="900" b="0">
                <a:solidFill>
                  <a:srgbClr val="1A1A1A"/>
                </a:solidFill>
                <a:effectLst/>
                <a:latin typeface="Consolas" panose="020B0609020204030204" pitchFamily="49" charset="0"/>
              </a:rPr>
              <a:t>&lt;</a:t>
            </a:r>
            <a:r>
              <a:rPr lang="en-US" altLang="ja-JP" sz="900" b="0" err="1">
                <a:solidFill>
                  <a:srgbClr val="A56416"/>
                </a:solidFill>
                <a:effectLst/>
                <a:latin typeface="Consolas" panose="020B0609020204030204" pitchFamily="49" charset="0"/>
              </a:rPr>
              <a:t>HTMLFormElement</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event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event</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preventDefault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history</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push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'/board'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Login_content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Login_box</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Login_title</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&lt;h1&gt;</a:t>
            </a:r>
            <a:r>
              <a:rPr lang="ja-JP" altLang="en-US" sz="900" b="0">
                <a:solidFill>
                  <a:schemeClr val="bg1">
                    <a:lumMod val="65000"/>
                  </a:schemeClr>
                </a:solidFill>
                <a:effectLst/>
                <a:latin typeface="Consolas" panose="020B0609020204030204" pitchFamily="49" charset="0"/>
              </a:rPr>
              <a:t>ログイン</a:t>
            </a:r>
            <a:r>
              <a:rPr lang="en-US" altLang="ja-JP" sz="900" b="0">
                <a:solidFill>
                  <a:schemeClr val="bg1">
                    <a:lumMod val="65000"/>
                  </a:schemeClr>
                </a:solidFill>
                <a:effectLst/>
                <a:latin typeface="Consolas" panose="020B0609020204030204" pitchFamily="49" charset="0"/>
              </a:rPr>
              <a:t>&lt;/h1&gt;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&lt;form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Login_form</a:t>
            </a:r>
            <a:r>
              <a:rPr lang="en-US" altLang="ja-JP" sz="900" b="0">
                <a:solidFill>
                  <a:schemeClr val="bg1">
                    <a:lumMod val="65000"/>
                  </a:schemeClr>
                </a:solidFill>
                <a:effectLst/>
                <a:latin typeface="Consolas" panose="020B0609020204030204" pitchFamily="49" charset="0"/>
              </a:rPr>
              <a:t>" </a:t>
            </a:r>
            <a:r>
              <a:rPr lang="en-US" altLang="ja-JP" sz="900" b="0" err="1">
                <a:solidFill>
                  <a:srgbClr val="B052A1"/>
                </a:solidFill>
                <a:effectLst/>
                <a:latin typeface="Consolas" panose="020B0609020204030204" pitchFamily="49" charset="0"/>
              </a:rPr>
              <a:t>onSubmit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名前</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&lt;input type="text" /&gt;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Login_item</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Login_label</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パスワード</a:t>
            </a:r>
            <a:r>
              <a:rPr lang="en-US" altLang="ja-JP" sz="900" b="0">
                <a:solidFill>
                  <a:schemeClr val="bg1">
                    <a:lumMod val="65000"/>
                  </a:schemeClr>
                </a:solidFill>
                <a:effectLst/>
                <a:latin typeface="Consolas" panose="020B0609020204030204" pitchFamily="49" charset="0"/>
              </a:rPr>
              <a:t>&lt;/div&gt;</a:t>
            </a:r>
          </a:p>
          <a:p>
            <a:r>
              <a:rPr lang="en-US" altLang="ja-JP" sz="900" b="0">
                <a:solidFill>
                  <a:schemeClr val="bg1">
                    <a:lumMod val="65000"/>
                  </a:schemeClr>
                </a:solidFill>
                <a:effectLst/>
                <a:latin typeface="Consolas" panose="020B0609020204030204" pitchFamily="49" charset="0"/>
              </a:rPr>
              <a:t>            &lt;input type="password" /&gt;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Login_buttonGruop</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&lt;button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Login_button</a:t>
            </a:r>
            <a:r>
              <a:rPr lang="en-US" altLang="ja-JP" sz="900" b="0">
                <a:solidFill>
                  <a:schemeClr val="bg1">
                    <a:lumMod val="65000"/>
                  </a:schemeClr>
                </a:solidFill>
                <a:effectLst/>
                <a:latin typeface="Consolas" panose="020B0609020204030204" pitchFamily="49" charset="0"/>
              </a:rPr>
              <a:t>"&gt;</a:t>
            </a:r>
            <a:r>
              <a:rPr lang="ja-JP" altLang="en-US" sz="900" b="0">
                <a:solidFill>
                  <a:schemeClr val="bg1">
                    <a:lumMod val="65000"/>
                  </a:schemeClr>
                </a:solidFill>
                <a:effectLst/>
                <a:latin typeface="Consolas" panose="020B0609020204030204" pitchFamily="49" charset="0"/>
              </a:rPr>
              <a:t>ログインする</a:t>
            </a:r>
            <a:r>
              <a:rPr lang="en-US" altLang="ja-JP" sz="900" b="0">
                <a:solidFill>
                  <a:schemeClr val="bg1">
                    <a:lumMod val="65000"/>
                  </a:schemeClr>
                </a:solidFill>
                <a:effectLst/>
                <a:latin typeface="Consolas" panose="020B0609020204030204" pitchFamily="49" charset="0"/>
              </a:rPr>
              <a:t>&lt;/button&gt;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&lt;/form&gt;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&lt;/div&gt;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1448548" y="5970274"/>
            <a:ext cx="4647452"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イベントハンドリング等、プログラムで遷移させたい場合は</a:t>
            </a:r>
            <a:r>
              <a:rPr kumimoji="1" lang="en-US" altLang="ja-JP" sz="1600">
                <a:solidFill>
                  <a:schemeClr val="bg1"/>
                </a:solidFill>
                <a:latin typeface="Meiryo UI" panose="020B0604030504040204" pitchFamily="50" charset="-128"/>
                <a:ea typeface="Meiryo UI" panose="020B0604030504040204" pitchFamily="50" charset="-128"/>
              </a:rPr>
              <a:t>history</a:t>
            </a:r>
            <a:r>
              <a:rPr kumimoji="1" lang="ja-JP" altLang="en-US" sz="160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URL</a:t>
            </a:r>
            <a:r>
              <a:rPr kumimoji="1" lang="ja-JP" altLang="en-US" sz="2800" b="1">
                <a:latin typeface="Meiryo UI" panose="020B0604030504040204" pitchFamily="50" charset="-128"/>
                <a:ea typeface="Meiryo UI" panose="020B0604030504040204" pitchFamily="50" charset="-128"/>
              </a:rPr>
              <a:t>ルーティングの設定（ナビゲーションヘッダ）</a:t>
            </a:r>
            <a:endParaRPr kumimoji="1" lang="en-US" altLang="ja-JP" sz="2800" b="1">
              <a:latin typeface="Meiryo UI" panose="020B0604030504040204" pitchFamily="50" charset="-128"/>
              <a:ea typeface="Meiryo UI" panose="020B0604030504040204" pitchFamily="50" charset="-128"/>
            </a:endParaRPr>
          </a:p>
          <a:p>
            <a:endParaRPr kumimoji="1" lang="en-US" altLang="ja-JP" sz="2800" b="1">
              <a:latin typeface="Meiryo UI" panose="020B0604030504040204" pitchFamily="50" charset="-128"/>
              <a:ea typeface="Meiryo UI" panose="020B0604030504040204" pitchFamily="50" charset="-128"/>
            </a:endParaRPr>
          </a:p>
          <a:p>
            <a:r>
              <a:rPr kumimoji="1" lang="en-US" altLang="ja-JP" sz="2800" b="1" err="1">
                <a:latin typeface="Meiryo UI" panose="020B0604030504040204" pitchFamily="50" charset="-128"/>
                <a:ea typeface="Meiryo UI" panose="020B0604030504040204" pitchFamily="50" charset="-128"/>
              </a:rPr>
              <a:t>NavigationHeader.tsx</a:t>
            </a:r>
            <a:endParaRPr kumimoji="1" lang="ja-JP" altLang="en-US"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697166" y="2576321"/>
            <a:ext cx="4647452"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err="1">
                <a:solidFill>
                  <a:schemeClr val="bg1"/>
                </a:solidFill>
                <a:latin typeface="Meiryo UI" panose="020B0604030504040204" pitchFamily="50" charset="-128"/>
                <a:ea typeface="Meiryo UI" panose="020B0604030504040204" pitchFamily="50" charset="-128"/>
              </a:rPr>
              <a:t>ReactRouter</a:t>
            </a:r>
            <a:r>
              <a:rPr kumimoji="1" lang="ja-JP" altLang="en-US" sz="1600">
                <a:solidFill>
                  <a:schemeClr val="bg1"/>
                </a:solidFill>
                <a:latin typeface="Meiryo UI" panose="020B0604030504040204" pitchFamily="50" charset="-128"/>
                <a:ea typeface="Meiryo UI" panose="020B0604030504040204" pitchFamily="50" charset="-128"/>
              </a:rPr>
              <a:t>ではなく</a:t>
            </a:r>
            <a:r>
              <a:rPr kumimoji="1" lang="en-US" altLang="ja-JP" sz="1600" err="1">
                <a:solidFill>
                  <a:schemeClr val="bg1"/>
                </a:solidFill>
                <a:latin typeface="Meiryo UI" panose="020B0604030504040204" pitchFamily="50" charset="-128"/>
                <a:ea typeface="Meiryo UI" panose="020B0604030504040204" pitchFamily="50" charset="-128"/>
              </a:rPr>
              <a:t>windows.location.href</a:t>
            </a:r>
            <a:r>
              <a:rPr kumimoji="1" lang="ja-JP" altLang="en-US" sz="1600">
                <a:solidFill>
                  <a:schemeClr val="bg1"/>
                </a:solidFill>
                <a:latin typeface="Meiryo UI" panose="020B0604030504040204" pitchFamily="50" charset="-128"/>
                <a:ea typeface="Meiryo UI" panose="020B0604030504040204" pitchFamily="50" charset="-128"/>
              </a:rPr>
              <a:t>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535014" y="1840937"/>
            <a:ext cx="4776287" cy="3785652"/>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Link</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'react-router-</a:t>
            </a:r>
            <a:r>
              <a:rPr lang="en-US" altLang="ja-JP" sz="900" b="0" err="1">
                <a:solidFill>
                  <a:srgbClr val="428226"/>
                </a:solidFill>
                <a:effectLst/>
                <a:latin typeface="Consolas" panose="020B0609020204030204" pitchFamily="49" charset="0"/>
              </a:rPr>
              <a:t>dom</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'./NavigationHeader.css';</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const </a:t>
            </a:r>
            <a:r>
              <a:rPr lang="en-US" altLang="ja-JP" sz="900" b="0" err="1">
                <a:solidFill>
                  <a:schemeClr val="bg1">
                    <a:lumMod val="65000"/>
                  </a:schemeClr>
                </a:solidFill>
                <a:effectLst/>
                <a:latin typeface="Consolas" panose="020B0609020204030204" pitchFamily="49" charset="0"/>
              </a:rPr>
              <a:t>NavigationHeader</a:t>
            </a:r>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React.FC</a:t>
            </a:r>
            <a:r>
              <a:rPr lang="en-US" altLang="ja-JP" sz="900" b="0">
                <a:solidFill>
                  <a:schemeClr val="bg1">
                    <a:lumMod val="65000"/>
                  </a:schemeClr>
                </a:solidFill>
                <a:effectLst/>
                <a:latin typeface="Consolas" panose="020B0609020204030204" pitchFamily="49" charset="0"/>
              </a:rPr>
              <a:t>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window</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location</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href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&lt;header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PageHeader_header</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&lt;h1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PageHeader_title</a:t>
            </a:r>
            <a:r>
              <a:rPr lang="en-US" altLang="ja-JP" sz="900" b="0">
                <a:solidFill>
                  <a:schemeClr val="bg1">
                    <a:lumMod val="65000"/>
                  </a:schemeClr>
                </a:solidFill>
                <a:effectLst/>
                <a:latin typeface="Consolas" panose="020B0609020204030204" pitchFamily="49" charset="0"/>
              </a:rPr>
              <a:t>"&gt;</a:t>
            </a:r>
            <a:r>
              <a:rPr lang="en-US" altLang="ja-JP" sz="900" b="0" err="1">
                <a:solidFill>
                  <a:schemeClr val="bg1">
                    <a:lumMod val="65000"/>
                  </a:schemeClr>
                </a:solidFill>
                <a:effectLst/>
                <a:latin typeface="Consolas" panose="020B0609020204030204" pitchFamily="49" charset="0"/>
              </a:rPr>
              <a:t>Todo</a:t>
            </a:r>
            <a:r>
              <a:rPr lang="ja-JP" altLang="en-US" sz="900" b="0">
                <a:solidFill>
                  <a:schemeClr val="bg1">
                    <a:lumMod val="65000"/>
                  </a:schemeClr>
                </a:solidFill>
                <a:effectLst/>
                <a:latin typeface="Consolas" panose="020B0609020204030204" pitchFamily="49" charset="0"/>
              </a:rPr>
              <a:t>アプリ</a:t>
            </a:r>
            <a:r>
              <a:rPr lang="en-US" altLang="ja-JP" sz="900" b="0">
                <a:solidFill>
                  <a:schemeClr val="bg1">
                    <a:lumMod val="65000"/>
                  </a:schemeClr>
                </a:solidFill>
                <a:effectLst/>
                <a:latin typeface="Consolas" panose="020B0609020204030204" pitchFamily="49" charset="0"/>
              </a:rPr>
              <a:t>&lt;/h1&gt;</a:t>
            </a:r>
          </a:p>
          <a:p>
            <a:r>
              <a:rPr lang="en-US" altLang="ja-JP" sz="900" b="0">
                <a:solidFill>
                  <a:schemeClr val="bg1">
                    <a:lumMod val="65000"/>
                  </a:schemeClr>
                </a:solidFill>
                <a:effectLst/>
                <a:latin typeface="Consolas" panose="020B0609020204030204" pitchFamily="49" charset="0"/>
              </a:rPr>
              <a:t>      &lt;nav&gt;</a:t>
            </a:r>
          </a:p>
          <a:p>
            <a:r>
              <a:rPr lang="en-US" altLang="ja-JP" sz="900" b="0">
                <a:solidFill>
                  <a:schemeClr val="bg1">
                    <a:lumMod val="65000"/>
                  </a:schemeClr>
                </a:solidFill>
                <a:effectLst/>
                <a:latin typeface="Consolas" panose="020B0609020204030204" pitchFamily="49" charset="0"/>
              </a:rPr>
              <a:t>        &lt;ul </a:t>
            </a:r>
            <a:r>
              <a:rPr lang="en-US" altLang="ja-JP" sz="900" b="0" err="1">
                <a:solidFill>
                  <a:schemeClr val="bg1">
                    <a:lumMod val="65000"/>
                  </a:schemeClr>
                </a:solidFill>
                <a:effectLst/>
                <a:latin typeface="Consolas" panose="020B0609020204030204" pitchFamily="49" charset="0"/>
              </a:rPr>
              <a:t>className</a:t>
            </a:r>
            <a:r>
              <a:rPr lang="en-US" altLang="ja-JP" sz="900" b="0">
                <a:solidFill>
                  <a:schemeClr val="bg1">
                    <a:lumMod val="65000"/>
                  </a:schemeClr>
                </a:solidFill>
                <a:effectLst/>
                <a:latin typeface="Consolas" panose="020B0609020204030204" pitchFamily="49" charset="0"/>
              </a:rPr>
              <a:t>="</a:t>
            </a:r>
            <a:r>
              <a:rPr lang="en-US" altLang="ja-JP" sz="900" b="0" err="1">
                <a:solidFill>
                  <a:schemeClr val="bg1">
                    <a:lumMod val="65000"/>
                  </a:schemeClr>
                </a:solidFill>
                <a:effectLst/>
                <a:latin typeface="Consolas" panose="020B0609020204030204" pitchFamily="49" charset="0"/>
              </a:rPr>
              <a:t>PageHeader_nav</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&lt;li&gt;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Link </a:t>
            </a:r>
            <a:r>
              <a:rPr lang="en-US" altLang="ja-JP" sz="900" b="0">
                <a:solidFill>
                  <a:srgbClr val="B052A1"/>
                </a:solidFill>
                <a:effectLst/>
                <a:latin typeface="Consolas" panose="020B0609020204030204" pitchFamily="49" charset="0"/>
              </a:rPr>
              <a:t>to</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3778B7"/>
                </a:solidFill>
                <a:effectLst/>
                <a:latin typeface="Consolas" panose="020B0609020204030204" pitchFamily="49" charset="0"/>
              </a:rPr>
              <a:t>&gt;</a:t>
            </a:r>
            <a:r>
              <a:rPr lang="ja-JP" altLang="en-US" sz="900" b="0">
                <a:solidFill>
                  <a:srgbClr val="428226"/>
                </a:solidFill>
                <a:effectLst/>
                <a:latin typeface="Consolas" panose="020B0609020204030204" pitchFamily="49" charset="0"/>
              </a:rPr>
              <a:t>ログイン</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Link</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&lt;/li&gt;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&lt;li&gt;</a:t>
            </a:r>
            <a:r>
              <a:rPr lang="ja-JP" altLang="en-US" sz="900" b="0">
                <a:solidFill>
                  <a:schemeClr val="bg1">
                    <a:lumMod val="65000"/>
                  </a:schemeClr>
                </a:solidFill>
                <a:effectLst/>
                <a:latin typeface="Consolas" panose="020B0609020204030204" pitchFamily="49" charset="0"/>
              </a:rPr>
              <a:t>テストユーザさん</a:t>
            </a:r>
            <a:r>
              <a:rPr lang="en-US" altLang="ja-JP" sz="900" b="0">
                <a:solidFill>
                  <a:schemeClr val="bg1">
                    <a:lumMod val="65000"/>
                  </a:schemeClr>
                </a:solidFill>
                <a:effectLst/>
                <a:latin typeface="Consolas" panose="020B0609020204030204" pitchFamily="49" charset="0"/>
              </a:rPr>
              <a:t>&lt;/li&gt;</a:t>
            </a:r>
          </a:p>
          <a:p>
            <a:r>
              <a:rPr lang="en-US" altLang="ja-JP" sz="900" b="0">
                <a:solidFill>
                  <a:schemeClr val="bg1">
                    <a:lumMod val="65000"/>
                  </a:schemeClr>
                </a:solidFill>
                <a:effectLst/>
                <a:latin typeface="Consolas" panose="020B0609020204030204" pitchFamily="49" charset="0"/>
              </a:rPr>
              <a:t>          &lt;li&gt;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&lt;button</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type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"button" </a:t>
            </a:r>
            <a:r>
              <a:rPr lang="en-US" altLang="ja-JP" sz="900" b="0" err="1">
                <a:solidFill>
                  <a:srgbClr val="B052A1"/>
                </a:solidFill>
                <a:effectLst/>
                <a:latin typeface="Consolas" panose="020B0609020204030204" pitchFamily="49" charset="0"/>
              </a:rPr>
              <a:t>onClick</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ja-JP" altLang="en-US" sz="900" b="0">
                <a:solidFill>
                  <a:srgbClr val="428226"/>
                </a:solidFill>
                <a:effectLst/>
                <a:latin typeface="Consolas" panose="020B0609020204030204" pitchFamily="49" charset="0"/>
              </a:rPr>
              <a:t>ログアウト</a:t>
            </a:r>
            <a:r>
              <a:rPr lang="en-US" altLang="ja-JP" sz="900" b="0">
                <a:solidFill>
                  <a:srgbClr val="3778B7"/>
                </a:solidFill>
                <a:effectLst/>
                <a:latin typeface="Consolas" panose="020B0609020204030204" pitchFamily="49" charset="0"/>
              </a:rPr>
              <a:t>&lt;/button&gt;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&lt;/li&gt;</a:t>
            </a:r>
          </a:p>
          <a:p>
            <a:r>
              <a:rPr lang="en-US" altLang="ja-JP" sz="900" b="0">
                <a:solidFill>
                  <a:schemeClr val="bg1">
                    <a:lumMod val="65000"/>
                  </a:schemeClr>
                </a:solidFill>
                <a:effectLst/>
                <a:latin typeface="Consolas" panose="020B0609020204030204" pitchFamily="49" charset="0"/>
              </a:rPr>
              <a:t>        &lt;/ul&gt;</a:t>
            </a:r>
          </a:p>
          <a:p>
            <a:r>
              <a:rPr lang="en-US" altLang="ja-JP" sz="900" b="0">
                <a:solidFill>
                  <a:schemeClr val="bg1">
                    <a:lumMod val="65000"/>
                  </a:schemeClr>
                </a:solidFill>
                <a:effectLst/>
                <a:latin typeface="Consolas" panose="020B0609020204030204" pitchFamily="49" charset="0"/>
              </a:rPr>
              <a:t>      &lt;/nav&gt;</a:t>
            </a:r>
          </a:p>
          <a:p>
            <a:r>
              <a:rPr lang="en-US" altLang="ja-JP" sz="900" b="0">
                <a:solidFill>
                  <a:schemeClr val="bg1">
                    <a:lumMod val="65000"/>
                  </a:schemeClr>
                </a:solidFill>
                <a:effectLst/>
                <a:latin typeface="Consolas" panose="020B0609020204030204" pitchFamily="49" charset="0"/>
              </a:rPr>
              <a:t>    &lt;/header&gt;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9325351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全てのページに遷移してみましょう。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URL</a:t>
            </a:r>
            <a:r>
              <a:rPr kumimoji="1" lang="ja-JP" altLang="en-US" sz="2800" b="1">
                <a:latin typeface="Meiryo UI" panose="020B0604030504040204" pitchFamily="50" charset="-128"/>
                <a:ea typeface="Meiryo UI" panose="020B0604030504040204" pitchFamily="50" charset="-128"/>
              </a:rPr>
              <a:t>ルーティングの設定（動作確認）</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45326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21078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76365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39635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28968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479478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486945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5066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18432121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
        <p:nvSpPr>
          <p:cNvPr id="5" name="テキスト ボックス 4">
            <a:extLst>
              <a:ext uri="{FF2B5EF4-FFF2-40B4-BE49-F238E27FC236}">
                <a16:creationId xmlns:a16="http://schemas.microsoft.com/office/drawing/2014/main" id="{8B7AA6A6-B577-44D5-90C3-8CCF2549CF0B}"/>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5</a:t>
            </a:r>
            <a:r>
              <a:rPr lang="ja-JP" altLang="en-US" sz="4400" b="1">
                <a:solidFill>
                  <a:schemeClr val="bg1"/>
                </a:solidFill>
                <a:latin typeface="Meiryo UI" panose="020B0604030504040204" pitchFamily="50" charset="-128"/>
                <a:ea typeface="Meiryo UI" panose="020B0604030504040204" pitchFamily="50" charset="-128"/>
              </a:rPr>
              <a:t>分休憩</a:t>
            </a:r>
            <a:endParaRPr lang="en-US" altLang="ja-JP" sz="4400" b="1">
              <a:solidFill>
                <a:schemeClr val="bg1"/>
              </a:solidFill>
              <a:latin typeface="Meiryo UI" panose="020B0604030504040204" pitchFamily="50" charset="-128"/>
              <a:ea typeface="Meiryo UI" panose="020B0604030504040204" pitchFamily="50" charset="-128"/>
            </a:endParaRPr>
          </a:p>
          <a:p>
            <a:pPr algn="ct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TIS</a:t>
            </a:r>
            <a:r>
              <a:rPr lang="ja-JP" altLang="en-US" sz="4400" b="1">
                <a:solidFill>
                  <a:schemeClr val="bg1"/>
                </a:solidFill>
                <a:latin typeface="Meiryo UI" panose="020B0604030504040204" pitchFamily="50" charset="-128"/>
                <a:ea typeface="Meiryo UI" panose="020B0604030504040204" pitchFamily="50" charset="-128"/>
              </a:rPr>
              <a:t>株式会社</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bg1"/>
                </a:solidFill>
                <a:latin typeface="Meiryo UI" panose="020B0604030504040204" pitchFamily="50" charset="-128"/>
                <a:ea typeface="Meiryo UI" panose="020B0604030504040204" pitchFamily="50" charset="-128"/>
              </a:rPr>
              <a:t>2</a:t>
            </a:r>
            <a:r>
              <a:rPr lang="ja-JP" altLang="en-US" sz="4400" b="1">
                <a:solidFill>
                  <a:schemeClr val="bg1"/>
                </a:solidFill>
                <a:latin typeface="Meiryo UI" panose="020B0604030504040204" pitchFamily="50" charset="-128"/>
                <a:ea typeface="Meiryo UI" panose="020B0604030504040204" pitchFamily="50" charset="-128"/>
              </a:rPr>
              <a:t>位</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ja-JP" altLang="en-US" sz="4400" b="1">
                <a:solidFill>
                  <a:schemeClr val="bg1"/>
                </a:solidFill>
                <a:latin typeface="Meiryo UI" panose="020B0604030504040204" pitchFamily="50" charset="-128"/>
                <a:ea typeface="Meiryo UI" panose="020B0604030504040204" pitchFamily="50" charset="-128"/>
              </a:rPr>
              <a:t>何の数字？</a:t>
            </a:r>
            <a:endParaRPr lang="en-US" altLang="ja-JP" sz="4400" b="1">
              <a:solidFill>
                <a:schemeClr val="bg1"/>
              </a:solidFill>
              <a:latin typeface="Meiryo UI" panose="020B0604030504040204" pitchFamily="50" charset="-128"/>
              <a:ea typeface="Meiryo UI" panose="020B0604030504040204" pitchFamily="50" charset="-128"/>
            </a:endParaRPr>
          </a:p>
          <a:p>
            <a:pPr algn="ctr"/>
            <a:r>
              <a:rPr lang="en-US" altLang="ja-JP" sz="4400" b="1">
                <a:solidFill>
                  <a:schemeClr val="accent5"/>
                </a:solidFill>
                <a:latin typeface="Meiryo UI" panose="020B0604030504040204" pitchFamily="50" charset="-128"/>
                <a:ea typeface="Meiryo UI" panose="020B0604030504040204" pitchFamily="50" charset="-128"/>
              </a:rPr>
              <a:t>2019</a:t>
            </a:r>
            <a:r>
              <a:rPr lang="ja-JP" altLang="en-US" sz="4400" b="1">
                <a:solidFill>
                  <a:schemeClr val="accent5"/>
                </a:solidFill>
                <a:latin typeface="Meiryo UI" panose="020B0604030504040204" pitchFamily="50" charset="-128"/>
                <a:ea typeface="Meiryo UI" panose="020B0604030504040204" pitchFamily="50" charset="-128"/>
              </a:rPr>
              <a:t>年</a:t>
            </a:r>
            <a:r>
              <a:rPr lang="en-US" altLang="ja-JP" sz="4400" b="1" err="1">
                <a:solidFill>
                  <a:schemeClr val="accent5"/>
                </a:solidFill>
                <a:latin typeface="Meiryo UI" panose="020B0604030504040204" pitchFamily="50" charset="-128"/>
                <a:ea typeface="Meiryo UI" panose="020B0604030504040204" pitchFamily="50" charset="-128"/>
              </a:rPr>
              <a:t>Qiita</a:t>
            </a:r>
            <a:r>
              <a:rPr lang="ja-JP" altLang="en-US" sz="4400" b="1">
                <a:solidFill>
                  <a:schemeClr val="accent5"/>
                </a:solidFill>
                <a:latin typeface="Meiryo UI" panose="020B0604030504040204" pitchFamily="50" charset="-128"/>
                <a:ea typeface="Meiryo UI" panose="020B0604030504040204" pitchFamily="50" charset="-128"/>
              </a:rPr>
              <a:t>の組織別いいね数ランキング</a:t>
            </a:r>
            <a:endParaRPr lang="en-US" altLang="ja-JP" sz="4400" b="1">
              <a:solidFill>
                <a:schemeClr val="accent5"/>
              </a:solidFill>
              <a:latin typeface="Meiryo UI" panose="020B0604030504040204" pitchFamily="50" charset="-128"/>
              <a:ea typeface="Meiryo UI" panose="020B0604030504040204" pitchFamily="50" charset="-128"/>
            </a:endParaRPr>
          </a:p>
          <a:p>
            <a:pPr algn="ctr"/>
            <a:r>
              <a:rPr lang="en-US" altLang="ja-JP" sz="2000" b="1">
                <a:solidFill>
                  <a:schemeClr val="accent5"/>
                </a:solidFill>
                <a:latin typeface="Meiryo UI" panose="020B0604030504040204" pitchFamily="50" charset="-128"/>
                <a:ea typeface="Meiryo UI" panose="020B0604030504040204" pitchFamily="50" charset="-128"/>
              </a:rPr>
              <a:t>https://qiita.com/t_nakayama0714/items/68123821a29fe29e1605</a:t>
            </a:r>
          </a:p>
          <a:p>
            <a:pPr algn="ctr"/>
            <a:r>
              <a:rPr lang="ja-JP" altLang="en-US" sz="2000" b="1">
                <a:solidFill>
                  <a:schemeClr val="accent5"/>
                </a:solidFill>
                <a:latin typeface="Meiryo UI" panose="020B0604030504040204" pitchFamily="50" charset="-128"/>
                <a:ea typeface="Meiryo UI" panose="020B0604030504040204" pitchFamily="50" charset="-128"/>
              </a:rPr>
              <a:t>　</a:t>
            </a:r>
            <a:r>
              <a:rPr lang="en-US" altLang="ja-JP" sz="2000" b="1">
                <a:solidFill>
                  <a:schemeClr val="accent5"/>
                </a:solidFill>
                <a:latin typeface="Meiryo UI" panose="020B0604030504040204" pitchFamily="50" charset="-128"/>
                <a:ea typeface="Meiryo UI" panose="020B0604030504040204" pitchFamily="50" charset="-128"/>
              </a:rPr>
              <a:t>1</a:t>
            </a:r>
            <a:r>
              <a:rPr lang="ja-JP" altLang="en-US" sz="2000" b="1">
                <a:solidFill>
                  <a:schemeClr val="accent5"/>
                </a:solidFill>
                <a:latin typeface="Meiryo UI" panose="020B0604030504040204" pitchFamily="50" charset="-128"/>
                <a:ea typeface="Meiryo UI" panose="020B0604030504040204" pitchFamily="50" charset="-128"/>
              </a:rPr>
              <a:t>位　メルカリ</a:t>
            </a:r>
            <a:endParaRPr lang="en-US" altLang="ja-JP" sz="2000" b="1">
              <a:solidFill>
                <a:schemeClr val="accent5"/>
              </a:solidFill>
              <a:latin typeface="Meiryo UI" panose="020B0604030504040204" pitchFamily="50" charset="-128"/>
              <a:ea typeface="Meiryo UI" panose="020B0604030504040204" pitchFamily="50" charset="-128"/>
            </a:endParaRPr>
          </a:p>
          <a:p>
            <a:pPr algn="ctr"/>
            <a:r>
              <a:rPr lang="en-US" altLang="ja-JP" sz="2000" b="1">
                <a:solidFill>
                  <a:schemeClr val="accent5"/>
                </a:solidFill>
                <a:latin typeface="Meiryo UI" panose="020B0604030504040204" pitchFamily="50" charset="-128"/>
                <a:ea typeface="Meiryo UI" panose="020B0604030504040204" pitchFamily="50" charset="-128"/>
              </a:rPr>
              <a:t>2</a:t>
            </a:r>
            <a:r>
              <a:rPr lang="ja-JP" altLang="en-US" sz="2000" b="1">
                <a:solidFill>
                  <a:schemeClr val="accent5"/>
                </a:solidFill>
                <a:latin typeface="Meiryo UI" panose="020B0604030504040204" pitchFamily="50" charset="-128"/>
                <a:ea typeface="Meiryo UI" panose="020B0604030504040204" pitchFamily="50" charset="-128"/>
              </a:rPr>
              <a:t>位  </a:t>
            </a:r>
            <a:r>
              <a:rPr lang="en-US" altLang="ja-JP" sz="2000" b="1">
                <a:solidFill>
                  <a:schemeClr val="accent5"/>
                </a:solidFill>
                <a:latin typeface="Meiryo UI" panose="020B0604030504040204" pitchFamily="50" charset="-128"/>
                <a:ea typeface="Meiryo UI" panose="020B0604030504040204" pitchFamily="50" charset="-128"/>
              </a:rPr>
              <a:t>TIS</a:t>
            </a:r>
          </a:p>
          <a:p>
            <a:pPr algn="ctr"/>
            <a:r>
              <a:rPr lang="ja-JP" altLang="en-US" sz="2000" b="1">
                <a:solidFill>
                  <a:schemeClr val="accent5"/>
                </a:solidFill>
                <a:latin typeface="Meiryo UI" panose="020B0604030504040204" pitchFamily="50" charset="-128"/>
                <a:ea typeface="Meiryo UI" panose="020B0604030504040204" pitchFamily="50" charset="-128"/>
              </a:rPr>
              <a:t> </a:t>
            </a:r>
            <a:r>
              <a:rPr lang="en-US" altLang="ja-JP" sz="2000" b="1">
                <a:solidFill>
                  <a:schemeClr val="accent5"/>
                </a:solidFill>
                <a:latin typeface="Meiryo UI" panose="020B0604030504040204" pitchFamily="50" charset="-128"/>
                <a:ea typeface="Meiryo UI" panose="020B0604030504040204" pitchFamily="50" charset="-128"/>
              </a:rPr>
              <a:t>3</a:t>
            </a:r>
            <a:r>
              <a:rPr lang="ja-JP" altLang="en-US" sz="2000" b="1">
                <a:solidFill>
                  <a:schemeClr val="accent5"/>
                </a:solidFill>
                <a:latin typeface="Meiryo UI" panose="020B0604030504040204" pitchFamily="50" charset="-128"/>
                <a:ea typeface="Meiryo UI" panose="020B0604030504040204" pitchFamily="50" charset="-128"/>
              </a:rPr>
              <a:t>位　ゆめみ</a:t>
            </a:r>
            <a:endParaRPr lang="en-US" altLang="ja-JP" sz="2000" b="1">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29305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プロパティを使うと渡していくのが大変です。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a:t>
            </a:r>
            <a:r>
              <a:rPr kumimoji="1" lang="ja-JP" altLang="en-US" sz="2000">
                <a:highlight>
                  <a:srgbClr val="FFFF00"/>
                </a:highlight>
                <a:latin typeface="Meiryo UI" panose="020B0604030504040204" pitchFamily="50" charset="-128"/>
                <a:ea typeface="Meiryo UI" panose="020B0604030504040204" pitchFamily="50" charset="-128"/>
              </a:rPr>
              <a:t>コンテクスト</a:t>
            </a:r>
            <a:r>
              <a:rPr kumimoji="1" lang="ja-JP" altLang="en-US" sz="2000">
                <a:latin typeface="Meiryo UI" panose="020B0604030504040204" pitchFamily="50" charset="-128"/>
                <a:ea typeface="Meiryo UI" panose="020B0604030504040204" pitchFamily="50" charset="-128"/>
              </a:rPr>
              <a:t>と呼ばれる仕組みを使うと、</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プロパティを使わずに</a:t>
            </a:r>
            <a:r>
              <a:rPr kumimoji="1" lang="ja-JP" altLang="en-US" sz="2000">
                <a:highlight>
                  <a:srgbClr val="FFFF00"/>
                </a:highlight>
                <a:latin typeface="Meiryo UI" panose="020B0604030504040204" pitchFamily="50" charset="-128"/>
                <a:ea typeface="Meiryo UI" panose="020B0604030504040204" pitchFamily="50" charset="-128"/>
              </a:rPr>
              <a:t>コンポ間でデータを共有</a:t>
            </a:r>
            <a:r>
              <a:rPr kumimoji="1" lang="ja-JP" altLang="en-US" sz="2000">
                <a:latin typeface="Meiryo UI" panose="020B0604030504040204" pitchFamily="50" charset="-128"/>
                <a:ea typeface="Meiryo UI" panose="020B0604030504040204" pitchFamily="50" charset="-128"/>
              </a:rPr>
              <a:t>できます。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NavigationHeader</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TodoBoard</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TodoForm</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TodoFilter</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TodoList</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TodoItem</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B0C27535-F584-4A79-B8E9-BD79A80DA9D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Tree>
    <p:extLst>
      <p:ext uri="{BB962C8B-B14F-4D97-AF65-F5344CB8AC3E}">
        <p14:creationId xmlns:p14="http://schemas.microsoft.com/office/powerpoint/2010/main" val="3427643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ユーザの認証に関する値</a:t>
            </a:r>
            <a:r>
              <a:rPr kumimoji="1" lang="ja-JP" altLang="en-US" sz="2000">
                <a:latin typeface="Meiryo UI" panose="020B0604030504040204" pitchFamily="50" charset="-128"/>
                <a:ea typeface="Meiryo UI" panose="020B0604030504040204" pitchFamily="50" charset="-128"/>
              </a:rPr>
              <a:t>をどのコンポからでも使用できるようにユーザコンテクストを作成します。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a:t>
            </a:r>
            <a:r>
              <a:rPr kumimoji="1" lang="ja-JP" altLang="en-US" sz="2000">
                <a:highlight>
                  <a:srgbClr val="FFFF00"/>
                </a:highlight>
                <a:latin typeface="Meiryo UI" panose="020B0604030504040204" pitchFamily="50" charset="-128"/>
                <a:ea typeface="Meiryo UI" panose="020B0604030504040204" pitchFamily="50" charset="-128"/>
              </a:rPr>
              <a:t>ユーザの認証に関する処理</a:t>
            </a:r>
            <a:r>
              <a:rPr kumimoji="1" lang="ja-JP" altLang="en-US" sz="2000">
                <a:latin typeface="Meiryo UI" panose="020B0604030504040204" pitchFamily="50" charset="-128"/>
                <a:ea typeface="Meiryo UI" panose="020B0604030504040204" pitchFamily="50" charset="-128"/>
              </a:rPr>
              <a:t>を集約したいため、合わせてユーザコンテクストに実装します。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ユーザコンテクストの内容</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 ユーザ名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 ログインしているか？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 ユーザ登録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 ログイン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 ログアウト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ユーザコンテクストの作成</a:t>
            </a: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Tree>
    <p:extLst>
      <p:ext uri="{BB962C8B-B14F-4D97-AF65-F5344CB8AC3E}">
        <p14:creationId xmlns:p14="http://schemas.microsoft.com/office/powerpoint/2010/main" val="235437119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15609</Words>
  <Application>Microsoft Office PowerPoint</Application>
  <PresentationFormat>ワイド画面</PresentationFormat>
  <Paragraphs>2049</Paragraphs>
  <Slides>117</Slides>
  <Notes>85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117</vt:i4>
      </vt:variant>
    </vt:vector>
  </HeadingPairs>
  <TitlesOfParts>
    <vt:vector size="124" baseType="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1060</cp:revision>
  <cp:lastPrinted>2020-09-13T05:23:33Z</cp:lastPrinted>
  <dcterms:created xsi:type="dcterms:W3CDTF">2020-07-21T07:01:02Z</dcterms:created>
  <dcterms:modified xsi:type="dcterms:W3CDTF">2020-11-19T14:25:45Z</dcterms:modified>
</cp:coreProperties>
</file>